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24.xml" ContentType="application/vnd.openxmlformats-officedocument.presentationml.notesSlide+xml"/>
  <Override PartName="/ppt/media/media3.gif" ContentType="video/unknown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media4.gif" ContentType="video/unknown"/>
  <Override PartName="/ppt/media/media5.gif" ContentType="video/unknown"/>
  <Override PartName="/ppt/media/media6.gif" ContentType="video/unknown"/>
  <Override PartName="/ppt/media/media7.gif" ContentType="video/unknown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8"/>
  </p:notesMasterIdLst>
  <p:sldIdLst>
    <p:sldId id="297" r:id="rId2"/>
    <p:sldId id="614" r:id="rId3"/>
    <p:sldId id="615" r:id="rId4"/>
    <p:sldId id="468" r:id="rId5"/>
    <p:sldId id="474" r:id="rId6"/>
    <p:sldId id="475" r:id="rId7"/>
    <p:sldId id="469" r:id="rId8"/>
    <p:sldId id="543" r:id="rId9"/>
    <p:sldId id="476" r:id="rId10"/>
    <p:sldId id="544" r:id="rId11"/>
    <p:sldId id="545" r:id="rId12"/>
    <p:sldId id="493" r:id="rId13"/>
    <p:sldId id="489" r:id="rId14"/>
    <p:sldId id="490" r:id="rId15"/>
    <p:sldId id="470" r:id="rId16"/>
    <p:sldId id="472" r:id="rId17"/>
    <p:sldId id="478" r:id="rId18"/>
    <p:sldId id="479" r:id="rId19"/>
    <p:sldId id="494" r:id="rId20"/>
    <p:sldId id="560" r:id="rId21"/>
    <p:sldId id="546" r:id="rId22"/>
    <p:sldId id="534" r:id="rId23"/>
    <p:sldId id="274" r:id="rId24"/>
    <p:sldId id="275" r:id="rId25"/>
    <p:sldId id="449" r:id="rId26"/>
    <p:sldId id="450" r:id="rId27"/>
    <p:sldId id="277" r:id="rId28"/>
    <p:sldId id="483" r:id="rId29"/>
    <p:sldId id="276" r:id="rId30"/>
    <p:sldId id="454" r:id="rId31"/>
    <p:sldId id="279" r:id="rId32"/>
    <p:sldId id="278" r:id="rId33"/>
    <p:sldId id="484" r:id="rId34"/>
    <p:sldId id="482" r:id="rId35"/>
    <p:sldId id="336" r:id="rId36"/>
    <p:sldId id="356" r:id="rId37"/>
    <p:sldId id="342" r:id="rId38"/>
    <p:sldId id="352" r:id="rId39"/>
    <p:sldId id="280" r:id="rId40"/>
    <p:sldId id="397" r:id="rId41"/>
    <p:sldId id="414" r:id="rId42"/>
    <p:sldId id="415" r:id="rId43"/>
    <p:sldId id="399" r:id="rId44"/>
    <p:sldId id="480" r:id="rId45"/>
    <p:sldId id="337" r:id="rId46"/>
    <p:sldId id="394" r:id="rId47"/>
    <p:sldId id="338" r:id="rId48"/>
    <p:sldId id="579" r:id="rId49"/>
    <p:sldId id="372" r:id="rId50"/>
    <p:sldId id="339" r:id="rId51"/>
    <p:sldId id="340" r:id="rId52"/>
    <p:sldId id="495" r:id="rId53"/>
    <p:sldId id="350" r:id="rId54"/>
    <p:sldId id="341" r:id="rId55"/>
    <p:sldId id="351" r:id="rId56"/>
    <p:sldId id="440" r:id="rId57"/>
    <p:sldId id="443" r:id="rId58"/>
    <p:sldId id="609" r:id="rId59"/>
    <p:sldId id="485" r:id="rId60"/>
    <p:sldId id="616" r:id="rId61"/>
    <p:sldId id="309" r:id="rId62"/>
    <p:sldId id="589" r:id="rId63"/>
    <p:sldId id="310" r:id="rId64"/>
    <p:sldId id="496" r:id="rId65"/>
    <p:sldId id="558" r:id="rId66"/>
    <p:sldId id="503" r:id="rId67"/>
    <p:sldId id="578" r:id="rId68"/>
    <p:sldId id="608" r:id="rId69"/>
    <p:sldId id="265" r:id="rId70"/>
    <p:sldId id="301" r:id="rId71"/>
    <p:sldId id="302" r:id="rId72"/>
    <p:sldId id="303" r:id="rId73"/>
    <p:sldId id="395" r:id="rId74"/>
    <p:sldId id="396" r:id="rId75"/>
    <p:sldId id="453" r:id="rId76"/>
    <p:sldId id="500" r:id="rId77"/>
    <p:sldId id="391" r:id="rId78"/>
    <p:sldId id="610" r:id="rId79"/>
    <p:sldId id="549" r:id="rId80"/>
    <p:sldId id="550" r:id="rId81"/>
    <p:sldId id="611" r:id="rId82"/>
    <p:sldId id="612" r:id="rId83"/>
    <p:sldId id="613" r:id="rId84"/>
    <p:sldId id="636" r:id="rId85"/>
    <p:sldId id="575" r:id="rId86"/>
    <p:sldId id="573" r:id="rId87"/>
    <p:sldId id="574" r:id="rId88"/>
    <p:sldId id="571" r:id="rId89"/>
    <p:sldId id="572" r:id="rId90"/>
    <p:sldId id="539" r:id="rId91"/>
    <p:sldId id="570" r:id="rId92"/>
    <p:sldId id="580" r:id="rId93"/>
    <p:sldId id="595" r:id="rId94"/>
    <p:sldId id="597" r:id="rId95"/>
    <p:sldId id="598" r:id="rId96"/>
    <p:sldId id="599" r:id="rId97"/>
    <p:sldId id="624" r:id="rId98"/>
    <p:sldId id="623" r:id="rId99"/>
    <p:sldId id="637" r:id="rId100"/>
    <p:sldId id="629" r:id="rId101"/>
    <p:sldId id="634" r:id="rId102"/>
    <p:sldId id="635" r:id="rId103"/>
    <p:sldId id="630" r:id="rId104"/>
    <p:sldId id="617" r:id="rId105"/>
    <p:sldId id="371" r:id="rId106"/>
    <p:sldId id="423" r:id="rId107"/>
    <p:sldId id="618" r:id="rId108"/>
    <p:sldId id="585" r:id="rId109"/>
    <p:sldId id="586" r:id="rId110"/>
    <p:sldId id="385" r:id="rId111"/>
    <p:sldId id="424" r:id="rId112"/>
    <p:sldId id="642" r:id="rId113"/>
    <p:sldId id="643" r:id="rId114"/>
    <p:sldId id="644" r:id="rId115"/>
    <p:sldId id="645" r:id="rId116"/>
    <p:sldId id="425" r:id="rId117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0F0"/>
    <a:srgbClr val="63F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99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-920" y="-112"/>
      </p:cViewPr>
      <p:guideLst>
        <p:guide orient="horz" pos="1638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3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esProps" Target="presProps.xml"/><Relationship Id="rId121" Type="http://schemas.openxmlformats.org/officeDocument/2006/relationships/viewProps" Target="viewProps.xml"/><Relationship Id="rId122" Type="http://schemas.openxmlformats.org/officeDocument/2006/relationships/theme" Target="theme/theme1.xml"/><Relationship Id="rId12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notesMaster" Target="notesMasters/notesMaster1.xml"/><Relationship Id="rId119" Type="http://schemas.openxmlformats.org/officeDocument/2006/relationships/printerSettings" Target="printerSettings/printerSettings1.bin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3A7BB-5801-C940-9C0F-E94E40890DB5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53F45-CAAB-1346-B001-1D1CCF1494D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8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947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\nabla^2 \Phi(\vec{x}) = {4 \pi G} m \int f(\vec{x},\vec{v},t) d\vec{v} 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partial_t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{x}}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\frac{1}{m}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\nabla_{\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</a:t>
            </a:r>
          </a:p>
          <a:p>
            <a:pPr marL="171450" indent="-171450">
              <a:buFont typeface="Arial"/>
              <a:buChar char="•"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\frac{1}{2}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ddot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{I}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\vec{v} = \vec{\Omega} \times \vec{r}  ; \vec{\Omega} = [0,0,\Omega]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;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{\pi^2 a_3^3}{8 G M}}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r-I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451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The finite </a:t>
            </a:r>
            <a:r>
              <a:rPr lang="it-IT" dirty="0" err="1" smtClean="0"/>
              <a:t>lifetime</a:t>
            </a:r>
            <a:r>
              <a:rPr lang="it-IT" dirty="0" smtClean="0"/>
              <a:t> of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configurations</a:t>
            </a:r>
            <a:r>
              <a:rPr lang="it-IT" dirty="0" smtClean="0"/>
              <a:t> </a:t>
            </a:r>
            <a:r>
              <a:rPr lang="it-IT" dirty="0" err="1" smtClean="0"/>
              <a:t>arise</a:t>
            </a:r>
            <a:r>
              <a:rPr lang="it-IT" dirty="0" smtClean="0"/>
              <a:t> from the </a:t>
            </a:r>
            <a:r>
              <a:rPr lang="it-IT" dirty="0" err="1" smtClean="0"/>
              <a:t>fact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are </a:t>
            </a:r>
            <a:r>
              <a:rPr lang="it-IT" dirty="0" err="1" smtClean="0"/>
              <a:t>formed</a:t>
            </a:r>
            <a:r>
              <a:rPr lang="it-IT" dirty="0" smtClean="0"/>
              <a:t> of </a:t>
            </a:r>
            <a:r>
              <a:rPr lang="it-IT" dirty="0" err="1" smtClean="0"/>
              <a:t>particles</a:t>
            </a:r>
            <a:r>
              <a:rPr lang="it-IT" dirty="0" smtClean="0"/>
              <a:t> with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dirty="0" smtClean="0"/>
              <a:t> to, or </a:t>
            </a:r>
            <a:r>
              <a:rPr lang="it-IT" dirty="0" err="1" smtClean="0"/>
              <a:t>slightly</a:t>
            </a:r>
            <a:r>
              <a:rPr lang="it-IT" dirty="0" smtClean="0"/>
              <a:t> </a:t>
            </a:r>
            <a:r>
              <a:rPr lang="it-IT" dirty="0" err="1" smtClean="0"/>
              <a:t>larger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, zero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move</a:t>
            </a:r>
            <a:r>
              <a:rPr lang="it-IT" dirty="0" smtClean="0"/>
              <a:t>,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collapse</a:t>
            </a:r>
            <a:r>
              <a:rPr lang="it-IT" dirty="0" smtClean="0"/>
              <a:t>, in a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potential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, to a crude  </a:t>
            </a:r>
            <a:r>
              <a:rPr lang="it-IT" dirty="0" err="1" smtClean="0"/>
              <a:t>approximation</a:t>
            </a:r>
            <a:r>
              <a:rPr lang="it-IT" dirty="0" smtClean="0"/>
              <a:t>, 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spherically</a:t>
            </a:r>
            <a:r>
              <a:rPr lang="it-IT" dirty="0" smtClean="0"/>
              <a:t> </a:t>
            </a:r>
            <a:r>
              <a:rPr lang="it-IT" dirty="0" err="1" smtClean="0"/>
              <a:t>symmetric</a:t>
            </a:r>
            <a:r>
              <a:rPr lang="it-IT" dirty="0" smtClean="0"/>
              <a:t> and </a:t>
            </a:r>
            <a:r>
              <a:rPr lang="it-IT" dirty="0" err="1" smtClean="0"/>
              <a:t>stationary</a:t>
            </a:r>
            <a:r>
              <a:rPr lang="it-IT" dirty="0" smtClean="0"/>
              <a:t> so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conserve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 and the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\</a:t>
            </a:r>
            <a:r>
              <a:rPr lang="it-IT" dirty="0" err="1" smtClean="0"/>
              <a:t>cite</a:t>
            </a:r>
            <a:r>
              <a:rPr lang="it-IT" dirty="0" smtClean="0"/>
              <a:t>{bjslmnars2017}. In </a:t>
            </a:r>
            <a:r>
              <a:rPr lang="it-IT" dirty="0" err="1" smtClean="0"/>
              <a:t>particular</a:t>
            </a:r>
            <a:r>
              <a:rPr lang="it-IT" dirty="0" smtClean="0"/>
              <a:t>, the </a:t>
            </a:r>
            <a:r>
              <a:rPr lang="it-IT" dirty="0" err="1" smtClean="0"/>
              <a:t>formation</a:t>
            </a:r>
            <a:r>
              <a:rPr lang="it-IT" dirty="0" smtClean="0"/>
              <a:t> of the </a:t>
            </a:r>
            <a:r>
              <a:rPr lang="it-IT" dirty="0" err="1" smtClean="0"/>
              <a:t>sprial</a:t>
            </a:r>
            <a:r>
              <a:rPr lang="it-IT" dirty="0" smtClean="0"/>
              <a:t> </a:t>
            </a:r>
            <a:r>
              <a:rPr lang="it-IT" dirty="0" err="1" smtClean="0"/>
              <a:t>arms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related</a:t>
            </a:r>
            <a:r>
              <a:rPr lang="it-IT" dirty="0" smtClean="0"/>
              <a:t> to the  </a:t>
            </a:r>
            <a:r>
              <a:rPr lang="it-IT" dirty="0" err="1" smtClean="0"/>
              <a:t>approximate</a:t>
            </a:r>
            <a:r>
              <a:rPr lang="it-IT" dirty="0" smtClean="0"/>
              <a:t> </a:t>
            </a:r>
            <a:r>
              <a:rPr lang="it-IT" dirty="0" err="1" smtClean="0"/>
              <a:t>conservation</a:t>
            </a:r>
            <a:r>
              <a:rPr lang="it-IT" dirty="0" smtClean="0"/>
              <a:t> of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particles</a:t>
            </a:r>
            <a:r>
              <a:rPr lang="it-IT" dirty="0" smtClean="0"/>
              <a:t>  </a:t>
            </a:r>
            <a:r>
              <a:rPr lang="it-IT" dirty="0" err="1" smtClean="0"/>
              <a:t>radial</a:t>
            </a:r>
            <a:r>
              <a:rPr lang="it-IT" dirty="0" smtClean="0"/>
              <a:t> </a:t>
            </a:r>
            <a:r>
              <a:rPr lang="it-IT" dirty="0" err="1" smtClean="0"/>
              <a:t>displacement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correlated</a:t>
            </a:r>
            <a:r>
              <a:rPr lang="it-IT" dirty="0" smtClean="0"/>
              <a:t> with a </a:t>
            </a:r>
            <a:r>
              <a:rPr lang="it-IT" dirty="0" err="1" smtClean="0"/>
              <a:t>decrease</a:t>
            </a:r>
            <a:r>
              <a:rPr lang="it-IT" dirty="0" smtClean="0"/>
              <a:t> of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velocity</a:t>
            </a:r>
            <a:r>
              <a:rPr lang="it-IT" dirty="0" smtClean="0"/>
              <a:t> relative to the centre of the </a:t>
            </a:r>
            <a:r>
              <a:rPr lang="it-IT" dirty="0" err="1" smtClean="0"/>
              <a:t>structure</a:t>
            </a:r>
            <a:r>
              <a:rPr lang="it-IT" dirty="0" smtClean="0"/>
              <a:t>; in </a:t>
            </a:r>
            <a:r>
              <a:rPr lang="it-IT" dirty="0" err="1" smtClean="0"/>
              <a:t>this</a:t>
            </a:r>
            <a:r>
              <a:rPr lang="it-IT" dirty="0" smtClean="0"/>
              <a:t> way the </a:t>
            </a:r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go </a:t>
            </a:r>
            <a:r>
              <a:rPr lang="it-IT" dirty="0" err="1" smtClean="0"/>
              <a:t>furthestwill</a:t>
            </a:r>
            <a:r>
              <a:rPr lang="it-IT" dirty="0" smtClean="0"/>
              <a:t> ``</a:t>
            </a:r>
            <a:r>
              <a:rPr lang="it-IT" dirty="0" err="1" smtClean="0"/>
              <a:t>wind</a:t>
            </a:r>
            <a:r>
              <a:rPr lang="it-IT" dirty="0" smtClean="0"/>
              <a:t> up" </a:t>
            </a:r>
            <a:r>
              <a:rPr lang="it-IT" dirty="0" err="1" smtClean="0"/>
              <a:t>less</a:t>
            </a:r>
            <a:r>
              <a:rPr lang="it-IT" dirty="0" smtClean="0"/>
              <a:t> and a </a:t>
            </a:r>
            <a:r>
              <a:rPr lang="it-IT" dirty="0" err="1" smtClean="0"/>
              <a:t>spiral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can </a:t>
            </a:r>
            <a:r>
              <a:rPr lang="it-IT" dirty="0" err="1" smtClean="0"/>
              <a:t>result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843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The finite </a:t>
            </a:r>
            <a:r>
              <a:rPr lang="it-IT" dirty="0" err="1" smtClean="0"/>
              <a:t>lifetime</a:t>
            </a:r>
            <a:r>
              <a:rPr lang="it-IT" dirty="0" smtClean="0"/>
              <a:t> of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configurations</a:t>
            </a:r>
            <a:r>
              <a:rPr lang="it-IT" dirty="0" smtClean="0"/>
              <a:t> </a:t>
            </a:r>
            <a:r>
              <a:rPr lang="it-IT" dirty="0" err="1" smtClean="0"/>
              <a:t>arise</a:t>
            </a:r>
            <a:r>
              <a:rPr lang="it-IT" dirty="0" smtClean="0"/>
              <a:t> from the </a:t>
            </a:r>
            <a:r>
              <a:rPr lang="it-IT" dirty="0" err="1" smtClean="0"/>
              <a:t>fact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are </a:t>
            </a:r>
            <a:r>
              <a:rPr lang="it-IT" dirty="0" err="1" smtClean="0"/>
              <a:t>formed</a:t>
            </a:r>
            <a:r>
              <a:rPr lang="it-IT" dirty="0" smtClean="0"/>
              <a:t> of </a:t>
            </a:r>
            <a:r>
              <a:rPr lang="it-IT" dirty="0" err="1" smtClean="0"/>
              <a:t>particles</a:t>
            </a:r>
            <a:r>
              <a:rPr lang="it-IT" dirty="0" smtClean="0"/>
              <a:t> with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dirty="0" smtClean="0"/>
              <a:t> to, or </a:t>
            </a:r>
            <a:r>
              <a:rPr lang="it-IT" dirty="0" err="1" smtClean="0"/>
              <a:t>slightly</a:t>
            </a:r>
            <a:r>
              <a:rPr lang="it-IT" dirty="0" smtClean="0"/>
              <a:t> </a:t>
            </a:r>
            <a:r>
              <a:rPr lang="it-IT" dirty="0" err="1" smtClean="0"/>
              <a:t>larger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, zero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move</a:t>
            </a:r>
            <a:r>
              <a:rPr lang="it-IT" dirty="0" smtClean="0"/>
              <a:t>,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collapse</a:t>
            </a:r>
            <a:r>
              <a:rPr lang="it-IT" dirty="0" smtClean="0"/>
              <a:t>, in a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potential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, to a crude  </a:t>
            </a:r>
            <a:r>
              <a:rPr lang="it-IT" dirty="0" err="1" smtClean="0"/>
              <a:t>approximation</a:t>
            </a:r>
            <a:r>
              <a:rPr lang="it-IT" dirty="0" smtClean="0"/>
              <a:t>, 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spherically</a:t>
            </a:r>
            <a:r>
              <a:rPr lang="it-IT" dirty="0" smtClean="0"/>
              <a:t> </a:t>
            </a:r>
            <a:r>
              <a:rPr lang="it-IT" dirty="0" err="1" smtClean="0"/>
              <a:t>symmetric</a:t>
            </a:r>
            <a:r>
              <a:rPr lang="it-IT" dirty="0" smtClean="0"/>
              <a:t> and </a:t>
            </a:r>
            <a:r>
              <a:rPr lang="it-IT" dirty="0" err="1" smtClean="0"/>
              <a:t>stationary</a:t>
            </a:r>
            <a:r>
              <a:rPr lang="it-IT" dirty="0" smtClean="0"/>
              <a:t> so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conserve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 and the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\</a:t>
            </a:r>
            <a:r>
              <a:rPr lang="it-IT" dirty="0" err="1" smtClean="0"/>
              <a:t>cite</a:t>
            </a:r>
            <a:r>
              <a:rPr lang="it-IT" dirty="0" smtClean="0"/>
              <a:t>{bjslmnars2017}. In </a:t>
            </a:r>
            <a:r>
              <a:rPr lang="it-IT" dirty="0" err="1" smtClean="0"/>
              <a:t>particular</a:t>
            </a:r>
            <a:r>
              <a:rPr lang="it-IT" dirty="0" smtClean="0"/>
              <a:t>, the </a:t>
            </a:r>
            <a:r>
              <a:rPr lang="it-IT" dirty="0" err="1" smtClean="0"/>
              <a:t>formation</a:t>
            </a:r>
            <a:r>
              <a:rPr lang="it-IT" dirty="0" smtClean="0"/>
              <a:t> of the </a:t>
            </a:r>
            <a:r>
              <a:rPr lang="it-IT" dirty="0" err="1" smtClean="0"/>
              <a:t>sprial</a:t>
            </a:r>
            <a:r>
              <a:rPr lang="it-IT" dirty="0" smtClean="0"/>
              <a:t> </a:t>
            </a:r>
            <a:r>
              <a:rPr lang="it-IT" dirty="0" err="1" smtClean="0"/>
              <a:t>arms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related</a:t>
            </a:r>
            <a:r>
              <a:rPr lang="it-IT" dirty="0" smtClean="0"/>
              <a:t> to the  </a:t>
            </a:r>
            <a:r>
              <a:rPr lang="it-IT" dirty="0" err="1" smtClean="0"/>
              <a:t>approximate</a:t>
            </a:r>
            <a:r>
              <a:rPr lang="it-IT" dirty="0" smtClean="0"/>
              <a:t> </a:t>
            </a:r>
            <a:r>
              <a:rPr lang="it-IT" dirty="0" err="1" smtClean="0"/>
              <a:t>conservation</a:t>
            </a:r>
            <a:r>
              <a:rPr lang="it-IT" dirty="0" smtClean="0"/>
              <a:t> of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particles</a:t>
            </a:r>
            <a:r>
              <a:rPr lang="it-IT" dirty="0" smtClean="0"/>
              <a:t>  </a:t>
            </a:r>
            <a:r>
              <a:rPr lang="it-IT" dirty="0" err="1" smtClean="0"/>
              <a:t>radial</a:t>
            </a:r>
            <a:r>
              <a:rPr lang="it-IT" dirty="0" smtClean="0"/>
              <a:t> </a:t>
            </a:r>
            <a:r>
              <a:rPr lang="it-IT" dirty="0" err="1" smtClean="0"/>
              <a:t>displacement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correlated</a:t>
            </a:r>
            <a:r>
              <a:rPr lang="it-IT" dirty="0" smtClean="0"/>
              <a:t> with a </a:t>
            </a:r>
            <a:r>
              <a:rPr lang="it-IT" dirty="0" err="1" smtClean="0"/>
              <a:t>decrease</a:t>
            </a:r>
            <a:r>
              <a:rPr lang="it-IT" dirty="0" smtClean="0"/>
              <a:t> of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velocity</a:t>
            </a:r>
            <a:r>
              <a:rPr lang="it-IT" dirty="0" smtClean="0"/>
              <a:t> relative to the centre of the </a:t>
            </a:r>
            <a:r>
              <a:rPr lang="it-IT" dirty="0" err="1" smtClean="0"/>
              <a:t>structure</a:t>
            </a:r>
            <a:r>
              <a:rPr lang="it-IT" dirty="0" smtClean="0"/>
              <a:t>; in </a:t>
            </a:r>
            <a:r>
              <a:rPr lang="it-IT" dirty="0" err="1" smtClean="0"/>
              <a:t>this</a:t>
            </a:r>
            <a:r>
              <a:rPr lang="it-IT" dirty="0" smtClean="0"/>
              <a:t> way the </a:t>
            </a:r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go </a:t>
            </a:r>
            <a:r>
              <a:rPr lang="it-IT" dirty="0" err="1" smtClean="0"/>
              <a:t>furthestwill</a:t>
            </a:r>
            <a:r>
              <a:rPr lang="it-IT" dirty="0" smtClean="0"/>
              <a:t> ``</a:t>
            </a:r>
            <a:r>
              <a:rPr lang="it-IT" dirty="0" err="1" smtClean="0"/>
              <a:t>wind</a:t>
            </a:r>
            <a:r>
              <a:rPr lang="it-IT" dirty="0" smtClean="0"/>
              <a:t> up" </a:t>
            </a:r>
            <a:r>
              <a:rPr lang="it-IT" dirty="0" err="1" smtClean="0"/>
              <a:t>less</a:t>
            </a:r>
            <a:r>
              <a:rPr lang="it-IT" dirty="0" smtClean="0"/>
              <a:t> and a </a:t>
            </a:r>
            <a:r>
              <a:rPr lang="it-IT" dirty="0" err="1" smtClean="0"/>
              <a:t>spiral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can </a:t>
            </a:r>
            <a:r>
              <a:rPr lang="it-IT" dirty="0" err="1" smtClean="0"/>
              <a:t>result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843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The finite </a:t>
            </a:r>
            <a:r>
              <a:rPr lang="it-IT" dirty="0" err="1" smtClean="0"/>
              <a:t>lifetime</a:t>
            </a:r>
            <a:r>
              <a:rPr lang="it-IT" dirty="0" smtClean="0"/>
              <a:t> of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configurations</a:t>
            </a:r>
            <a:r>
              <a:rPr lang="it-IT" dirty="0" smtClean="0"/>
              <a:t> </a:t>
            </a:r>
            <a:r>
              <a:rPr lang="it-IT" dirty="0" err="1" smtClean="0"/>
              <a:t>arise</a:t>
            </a:r>
            <a:r>
              <a:rPr lang="it-IT" dirty="0" smtClean="0"/>
              <a:t> from the </a:t>
            </a:r>
            <a:r>
              <a:rPr lang="it-IT" dirty="0" err="1" smtClean="0"/>
              <a:t>fact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are </a:t>
            </a:r>
            <a:r>
              <a:rPr lang="it-IT" dirty="0" err="1" smtClean="0"/>
              <a:t>formed</a:t>
            </a:r>
            <a:r>
              <a:rPr lang="it-IT" dirty="0" smtClean="0"/>
              <a:t> of </a:t>
            </a:r>
            <a:r>
              <a:rPr lang="it-IT" dirty="0" err="1" smtClean="0"/>
              <a:t>particles</a:t>
            </a:r>
            <a:r>
              <a:rPr lang="it-IT" dirty="0" smtClean="0"/>
              <a:t> with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dirty="0" smtClean="0"/>
              <a:t> to, or </a:t>
            </a:r>
            <a:r>
              <a:rPr lang="it-IT" dirty="0" err="1" smtClean="0"/>
              <a:t>slightly</a:t>
            </a:r>
            <a:r>
              <a:rPr lang="it-IT" dirty="0" smtClean="0"/>
              <a:t> </a:t>
            </a:r>
            <a:r>
              <a:rPr lang="it-IT" dirty="0" err="1" smtClean="0"/>
              <a:t>larger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, zero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move</a:t>
            </a:r>
            <a:r>
              <a:rPr lang="it-IT" dirty="0" smtClean="0"/>
              <a:t>,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collapse</a:t>
            </a:r>
            <a:r>
              <a:rPr lang="it-IT" dirty="0" smtClean="0"/>
              <a:t>, in a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potential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, to a crude  </a:t>
            </a:r>
            <a:r>
              <a:rPr lang="it-IT" dirty="0" err="1" smtClean="0"/>
              <a:t>approximation</a:t>
            </a:r>
            <a:r>
              <a:rPr lang="it-IT" dirty="0" smtClean="0"/>
              <a:t>, 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spherically</a:t>
            </a:r>
            <a:r>
              <a:rPr lang="it-IT" dirty="0" smtClean="0"/>
              <a:t> </a:t>
            </a:r>
            <a:r>
              <a:rPr lang="it-IT" dirty="0" err="1" smtClean="0"/>
              <a:t>symmetric</a:t>
            </a:r>
            <a:r>
              <a:rPr lang="it-IT" dirty="0" smtClean="0"/>
              <a:t> and </a:t>
            </a:r>
            <a:r>
              <a:rPr lang="it-IT" dirty="0" err="1" smtClean="0"/>
              <a:t>stationary</a:t>
            </a:r>
            <a:r>
              <a:rPr lang="it-IT" dirty="0" smtClean="0"/>
              <a:t> so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conserve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 and the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\</a:t>
            </a:r>
            <a:r>
              <a:rPr lang="it-IT" dirty="0" err="1" smtClean="0"/>
              <a:t>cite</a:t>
            </a:r>
            <a:r>
              <a:rPr lang="it-IT" dirty="0" smtClean="0"/>
              <a:t>{bjslmnars2017}. In </a:t>
            </a:r>
            <a:r>
              <a:rPr lang="it-IT" dirty="0" err="1" smtClean="0"/>
              <a:t>particular</a:t>
            </a:r>
            <a:r>
              <a:rPr lang="it-IT" dirty="0" smtClean="0"/>
              <a:t>, the </a:t>
            </a:r>
            <a:r>
              <a:rPr lang="it-IT" dirty="0" err="1" smtClean="0"/>
              <a:t>formation</a:t>
            </a:r>
            <a:r>
              <a:rPr lang="it-IT" dirty="0" smtClean="0"/>
              <a:t> of the </a:t>
            </a:r>
            <a:r>
              <a:rPr lang="it-IT" dirty="0" err="1" smtClean="0"/>
              <a:t>sprial</a:t>
            </a:r>
            <a:r>
              <a:rPr lang="it-IT" dirty="0" smtClean="0"/>
              <a:t> </a:t>
            </a:r>
            <a:r>
              <a:rPr lang="it-IT" dirty="0" err="1" smtClean="0"/>
              <a:t>arms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related</a:t>
            </a:r>
            <a:r>
              <a:rPr lang="it-IT" dirty="0" smtClean="0"/>
              <a:t> to the  </a:t>
            </a:r>
            <a:r>
              <a:rPr lang="it-IT" dirty="0" err="1" smtClean="0"/>
              <a:t>approximate</a:t>
            </a:r>
            <a:r>
              <a:rPr lang="it-IT" dirty="0" smtClean="0"/>
              <a:t> </a:t>
            </a:r>
            <a:r>
              <a:rPr lang="it-IT" dirty="0" err="1" smtClean="0"/>
              <a:t>conservation</a:t>
            </a:r>
            <a:r>
              <a:rPr lang="it-IT" dirty="0" smtClean="0"/>
              <a:t> of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particles</a:t>
            </a:r>
            <a:r>
              <a:rPr lang="it-IT" dirty="0" smtClean="0"/>
              <a:t>  </a:t>
            </a:r>
            <a:r>
              <a:rPr lang="it-IT" dirty="0" err="1" smtClean="0"/>
              <a:t>radial</a:t>
            </a:r>
            <a:r>
              <a:rPr lang="it-IT" dirty="0" smtClean="0"/>
              <a:t> </a:t>
            </a:r>
            <a:r>
              <a:rPr lang="it-IT" dirty="0" err="1" smtClean="0"/>
              <a:t>displacement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correlated</a:t>
            </a:r>
            <a:r>
              <a:rPr lang="it-IT" dirty="0" smtClean="0"/>
              <a:t> with a </a:t>
            </a:r>
            <a:r>
              <a:rPr lang="it-IT" dirty="0" err="1" smtClean="0"/>
              <a:t>decrease</a:t>
            </a:r>
            <a:r>
              <a:rPr lang="it-IT" dirty="0" smtClean="0"/>
              <a:t> of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velocity</a:t>
            </a:r>
            <a:r>
              <a:rPr lang="it-IT" dirty="0" smtClean="0"/>
              <a:t> relative to the centre of the </a:t>
            </a:r>
            <a:r>
              <a:rPr lang="it-IT" dirty="0" err="1" smtClean="0"/>
              <a:t>structure</a:t>
            </a:r>
            <a:r>
              <a:rPr lang="it-IT" dirty="0" smtClean="0"/>
              <a:t>; in </a:t>
            </a:r>
            <a:r>
              <a:rPr lang="it-IT" dirty="0" err="1" smtClean="0"/>
              <a:t>this</a:t>
            </a:r>
            <a:r>
              <a:rPr lang="it-IT" dirty="0" smtClean="0"/>
              <a:t> way the </a:t>
            </a:r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go </a:t>
            </a:r>
            <a:r>
              <a:rPr lang="it-IT" dirty="0" err="1" smtClean="0"/>
              <a:t>furthestwill</a:t>
            </a:r>
            <a:r>
              <a:rPr lang="it-IT" dirty="0" smtClean="0"/>
              <a:t> ``</a:t>
            </a:r>
            <a:r>
              <a:rPr lang="it-IT" dirty="0" err="1" smtClean="0"/>
              <a:t>wind</a:t>
            </a:r>
            <a:r>
              <a:rPr lang="it-IT" dirty="0" smtClean="0"/>
              <a:t> up" </a:t>
            </a:r>
            <a:r>
              <a:rPr lang="it-IT" dirty="0" err="1" smtClean="0"/>
              <a:t>less</a:t>
            </a:r>
            <a:r>
              <a:rPr lang="it-IT" dirty="0" smtClean="0"/>
              <a:t> and a </a:t>
            </a:r>
            <a:r>
              <a:rPr lang="it-IT" dirty="0" err="1" smtClean="0"/>
              <a:t>spiral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can </a:t>
            </a:r>
            <a:r>
              <a:rPr lang="it-IT" dirty="0" err="1" smtClean="0"/>
              <a:t>result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843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The finite </a:t>
            </a:r>
            <a:r>
              <a:rPr lang="it-IT" dirty="0" err="1" smtClean="0"/>
              <a:t>lifetime</a:t>
            </a:r>
            <a:r>
              <a:rPr lang="it-IT" dirty="0" smtClean="0"/>
              <a:t> of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configurations</a:t>
            </a:r>
            <a:r>
              <a:rPr lang="it-IT" dirty="0" smtClean="0"/>
              <a:t> </a:t>
            </a:r>
            <a:r>
              <a:rPr lang="it-IT" dirty="0" err="1" smtClean="0"/>
              <a:t>arise</a:t>
            </a:r>
            <a:r>
              <a:rPr lang="it-IT" dirty="0" smtClean="0"/>
              <a:t> from the </a:t>
            </a:r>
            <a:r>
              <a:rPr lang="it-IT" dirty="0" err="1" smtClean="0"/>
              <a:t>fact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are </a:t>
            </a:r>
            <a:r>
              <a:rPr lang="it-IT" dirty="0" err="1" smtClean="0"/>
              <a:t>formed</a:t>
            </a:r>
            <a:r>
              <a:rPr lang="it-IT" dirty="0" smtClean="0"/>
              <a:t> of </a:t>
            </a:r>
            <a:r>
              <a:rPr lang="it-IT" dirty="0" err="1" smtClean="0"/>
              <a:t>particles</a:t>
            </a:r>
            <a:r>
              <a:rPr lang="it-IT" dirty="0" smtClean="0"/>
              <a:t> with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dirty="0" smtClean="0"/>
              <a:t> to, or </a:t>
            </a:r>
            <a:r>
              <a:rPr lang="it-IT" dirty="0" err="1" smtClean="0"/>
              <a:t>slightly</a:t>
            </a:r>
            <a:r>
              <a:rPr lang="it-IT" dirty="0" smtClean="0"/>
              <a:t> </a:t>
            </a:r>
            <a:r>
              <a:rPr lang="it-IT" dirty="0" err="1" smtClean="0"/>
              <a:t>larger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, zero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move</a:t>
            </a:r>
            <a:r>
              <a:rPr lang="it-IT" dirty="0" smtClean="0"/>
              <a:t>,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collapse</a:t>
            </a:r>
            <a:r>
              <a:rPr lang="it-IT" dirty="0" smtClean="0"/>
              <a:t>, in a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potential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, to a crude  </a:t>
            </a:r>
            <a:r>
              <a:rPr lang="it-IT" dirty="0" err="1" smtClean="0"/>
              <a:t>approximation</a:t>
            </a:r>
            <a:r>
              <a:rPr lang="it-IT" dirty="0" smtClean="0"/>
              <a:t>, 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spherically</a:t>
            </a:r>
            <a:r>
              <a:rPr lang="it-IT" dirty="0" smtClean="0"/>
              <a:t> </a:t>
            </a:r>
            <a:r>
              <a:rPr lang="it-IT" dirty="0" err="1" smtClean="0"/>
              <a:t>symmetric</a:t>
            </a:r>
            <a:r>
              <a:rPr lang="it-IT" dirty="0" smtClean="0"/>
              <a:t> and </a:t>
            </a:r>
            <a:r>
              <a:rPr lang="it-IT" dirty="0" err="1" smtClean="0"/>
              <a:t>stationary</a:t>
            </a:r>
            <a:r>
              <a:rPr lang="it-IT" dirty="0" smtClean="0"/>
              <a:t> so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conserve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 and the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\</a:t>
            </a:r>
            <a:r>
              <a:rPr lang="it-IT" dirty="0" err="1" smtClean="0"/>
              <a:t>cite</a:t>
            </a:r>
            <a:r>
              <a:rPr lang="it-IT" dirty="0" smtClean="0"/>
              <a:t>{bjslmnars2017}. In </a:t>
            </a:r>
            <a:r>
              <a:rPr lang="it-IT" dirty="0" err="1" smtClean="0"/>
              <a:t>particular</a:t>
            </a:r>
            <a:r>
              <a:rPr lang="it-IT" dirty="0" smtClean="0"/>
              <a:t>, the </a:t>
            </a:r>
            <a:r>
              <a:rPr lang="it-IT" dirty="0" err="1" smtClean="0"/>
              <a:t>formation</a:t>
            </a:r>
            <a:r>
              <a:rPr lang="it-IT" dirty="0" smtClean="0"/>
              <a:t> of the </a:t>
            </a:r>
            <a:r>
              <a:rPr lang="it-IT" dirty="0" err="1" smtClean="0"/>
              <a:t>sprial</a:t>
            </a:r>
            <a:r>
              <a:rPr lang="it-IT" dirty="0" smtClean="0"/>
              <a:t> </a:t>
            </a:r>
            <a:r>
              <a:rPr lang="it-IT" dirty="0" err="1" smtClean="0"/>
              <a:t>arms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related</a:t>
            </a:r>
            <a:r>
              <a:rPr lang="it-IT" dirty="0" smtClean="0"/>
              <a:t> to the  </a:t>
            </a:r>
            <a:r>
              <a:rPr lang="it-IT" dirty="0" err="1" smtClean="0"/>
              <a:t>approximate</a:t>
            </a:r>
            <a:r>
              <a:rPr lang="it-IT" dirty="0" smtClean="0"/>
              <a:t> </a:t>
            </a:r>
            <a:r>
              <a:rPr lang="it-IT" dirty="0" err="1" smtClean="0"/>
              <a:t>conservation</a:t>
            </a:r>
            <a:r>
              <a:rPr lang="it-IT" dirty="0" smtClean="0"/>
              <a:t> of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particles</a:t>
            </a:r>
            <a:r>
              <a:rPr lang="it-IT" dirty="0" smtClean="0"/>
              <a:t>  </a:t>
            </a:r>
            <a:r>
              <a:rPr lang="it-IT" dirty="0" err="1" smtClean="0"/>
              <a:t>radial</a:t>
            </a:r>
            <a:r>
              <a:rPr lang="it-IT" dirty="0" smtClean="0"/>
              <a:t> </a:t>
            </a:r>
            <a:r>
              <a:rPr lang="it-IT" dirty="0" err="1" smtClean="0"/>
              <a:t>displacement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correlated</a:t>
            </a:r>
            <a:r>
              <a:rPr lang="it-IT" dirty="0" smtClean="0"/>
              <a:t> with a </a:t>
            </a:r>
            <a:r>
              <a:rPr lang="it-IT" dirty="0" err="1" smtClean="0"/>
              <a:t>decrease</a:t>
            </a:r>
            <a:r>
              <a:rPr lang="it-IT" dirty="0" smtClean="0"/>
              <a:t> of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velocity</a:t>
            </a:r>
            <a:r>
              <a:rPr lang="it-IT" dirty="0" smtClean="0"/>
              <a:t> relative to the centre of the </a:t>
            </a:r>
            <a:r>
              <a:rPr lang="it-IT" dirty="0" err="1" smtClean="0"/>
              <a:t>structure</a:t>
            </a:r>
            <a:r>
              <a:rPr lang="it-IT" dirty="0" smtClean="0"/>
              <a:t>; in </a:t>
            </a:r>
            <a:r>
              <a:rPr lang="it-IT" dirty="0" err="1" smtClean="0"/>
              <a:t>this</a:t>
            </a:r>
            <a:r>
              <a:rPr lang="it-IT" dirty="0" smtClean="0"/>
              <a:t> way the </a:t>
            </a:r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go </a:t>
            </a:r>
            <a:r>
              <a:rPr lang="it-IT" dirty="0" err="1" smtClean="0"/>
              <a:t>furthestwill</a:t>
            </a:r>
            <a:r>
              <a:rPr lang="it-IT" dirty="0" smtClean="0"/>
              <a:t> ``</a:t>
            </a:r>
            <a:r>
              <a:rPr lang="it-IT" dirty="0" err="1" smtClean="0"/>
              <a:t>wind</a:t>
            </a:r>
            <a:r>
              <a:rPr lang="it-IT" dirty="0" smtClean="0"/>
              <a:t> up" </a:t>
            </a:r>
            <a:r>
              <a:rPr lang="it-IT" dirty="0" err="1" smtClean="0"/>
              <a:t>less</a:t>
            </a:r>
            <a:r>
              <a:rPr lang="it-IT" dirty="0" smtClean="0"/>
              <a:t> and a </a:t>
            </a:r>
            <a:r>
              <a:rPr lang="it-IT" dirty="0" err="1" smtClean="0"/>
              <a:t>spiral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can </a:t>
            </a:r>
            <a:r>
              <a:rPr lang="it-IT" dirty="0" err="1" smtClean="0"/>
              <a:t>result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843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The finite </a:t>
            </a:r>
            <a:r>
              <a:rPr lang="it-IT" dirty="0" err="1" smtClean="0"/>
              <a:t>lifetime</a:t>
            </a:r>
            <a:r>
              <a:rPr lang="it-IT" dirty="0" smtClean="0"/>
              <a:t> of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configurations</a:t>
            </a:r>
            <a:r>
              <a:rPr lang="it-IT" dirty="0" smtClean="0"/>
              <a:t> </a:t>
            </a:r>
            <a:r>
              <a:rPr lang="it-IT" dirty="0" err="1" smtClean="0"/>
              <a:t>arise</a:t>
            </a:r>
            <a:r>
              <a:rPr lang="it-IT" dirty="0" smtClean="0"/>
              <a:t> from the </a:t>
            </a:r>
            <a:r>
              <a:rPr lang="it-IT" dirty="0" err="1" smtClean="0"/>
              <a:t>fact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are </a:t>
            </a:r>
            <a:r>
              <a:rPr lang="it-IT" dirty="0" err="1" smtClean="0"/>
              <a:t>formed</a:t>
            </a:r>
            <a:r>
              <a:rPr lang="it-IT" dirty="0" smtClean="0"/>
              <a:t> of </a:t>
            </a:r>
            <a:r>
              <a:rPr lang="it-IT" dirty="0" err="1" smtClean="0"/>
              <a:t>particles</a:t>
            </a:r>
            <a:r>
              <a:rPr lang="it-IT" dirty="0" smtClean="0"/>
              <a:t> with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dirty="0" smtClean="0"/>
              <a:t> to, or </a:t>
            </a:r>
            <a:r>
              <a:rPr lang="it-IT" dirty="0" err="1" smtClean="0"/>
              <a:t>slightly</a:t>
            </a:r>
            <a:r>
              <a:rPr lang="it-IT" dirty="0" smtClean="0"/>
              <a:t> </a:t>
            </a:r>
            <a:r>
              <a:rPr lang="it-IT" dirty="0" err="1" smtClean="0"/>
              <a:t>larger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, zero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move</a:t>
            </a:r>
            <a:r>
              <a:rPr lang="it-IT" dirty="0" smtClean="0"/>
              <a:t>,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collapse</a:t>
            </a:r>
            <a:r>
              <a:rPr lang="it-IT" dirty="0" smtClean="0"/>
              <a:t>, in a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potential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, to a crude  </a:t>
            </a:r>
            <a:r>
              <a:rPr lang="it-IT" dirty="0" err="1" smtClean="0"/>
              <a:t>approximation</a:t>
            </a:r>
            <a:r>
              <a:rPr lang="it-IT" dirty="0" smtClean="0"/>
              <a:t>, 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spherically</a:t>
            </a:r>
            <a:r>
              <a:rPr lang="it-IT" dirty="0" smtClean="0"/>
              <a:t> </a:t>
            </a:r>
            <a:r>
              <a:rPr lang="it-IT" dirty="0" err="1" smtClean="0"/>
              <a:t>symmetric</a:t>
            </a:r>
            <a:r>
              <a:rPr lang="it-IT" dirty="0" smtClean="0"/>
              <a:t> and </a:t>
            </a:r>
            <a:r>
              <a:rPr lang="it-IT" dirty="0" err="1" smtClean="0"/>
              <a:t>stationary</a:t>
            </a:r>
            <a:r>
              <a:rPr lang="it-IT" dirty="0" smtClean="0"/>
              <a:t> so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 conserve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 and the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\</a:t>
            </a:r>
            <a:r>
              <a:rPr lang="it-IT" dirty="0" err="1" smtClean="0"/>
              <a:t>cite</a:t>
            </a:r>
            <a:r>
              <a:rPr lang="it-IT" dirty="0" smtClean="0"/>
              <a:t>{bjslmnars2017}. In </a:t>
            </a:r>
            <a:r>
              <a:rPr lang="it-IT" dirty="0" err="1" smtClean="0"/>
              <a:t>particular</a:t>
            </a:r>
            <a:r>
              <a:rPr lang="it-IT" dirty="0" smtClean="0"/>
              <a:t>, the </a:t>
            </a:r>
            <a:r>
              <a:rPr lang="it-IT" dirty="0" err="1" smtClean="0"/>
              <a:t>formation</a:t>
            </a:r>
            <a:r>
              <a:rPr lang="it-IT" dirty="0" smtClean="0"/>
              <a:t> of the </a:t>
            </a:r>
            <a:r>
              <a:rPr lang="it-IT" dirty="0" err="1" smtClean="0"/>
              <a:t>sprial</a:t>
            </a:r>
            <a:r>
              <a:rPr lang="it-IT" dirty="0" smtClean="0"/>
              <a:t> </a:t>
            </a:r>
            <a:r>
              <a:rPr lang="it-IT" dirty="0" err="1" smtClean="0"/>
              <a:t>arms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related</a:t>
            </a:r>
            <a:r>
              <a:rPr lang="it-IT" dirty="0" smtClean="0"/>
              <a:t> to the  </a:t>
            </a:r>
            <a:r>
              <a:rPr lang="it-IT" dirty="0" err="1" smtClean="0"/>
              <a:t>approximate</a:t>
            </a:r>
            <a:r>
              <a:rPr lang="it-IT" dirty="0" smtClean="0"/>
              <a:t> </a:t>
            </a:r>
            <a:r>
              <a:rPr lang="it-IT" dirty="0" err="1" smtClean="0"/>
              <a:t>conservation</a:t>
            </a:r>
            <a:r>
              <a:rPr lang="it-IT" dirty="0" smtClean="0"/>
              <a:t> of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particles</a:t>
            </a:r>
            <a:r>
              <a:rPr lang="it-IT" dirty="0" smtClean="0"/>
              <a:t>  </a:t>
            </a:r>
            <a:r>
              <a:rPr lang="it-IT" dirty="0" err="1" smtClean="0"/>
              <a:t>radial</a:t>
            </a:r>
            <a:r>
              <a:rPr lang="it-IT" dirty="0" smtClean="0"/>
              <a:t> </a:t>
            </a:r>
            <a:r>
              <a:rPr lang="it-IT" dirty="0" err="1" smtClean="0"/>
              <a:t>displacement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correlated</a:t>
            </a:r>
            <a:r>
              <a:rPr lang="it-IT" dirty="0" smtClean="0"/>
              <a:t> with a </a:t>
            </a:r>
            <a:r>
              <a:rPr lang="it-IT" dirty="0" err="1" smtClean="0"/>
              <a:t>decrease</a:t>
            </a:r>
            <a:r>
              <a:rPr lang="it-IT" dirty="0" smtClean="0"/>
              <a:t> of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velocity</a:t>
            </a:r>
            <a:r>
              <a:rPr lang="it-IT" dirty="0" smtClean="0"/>
              <a:t> relative to the centre of the </a:t>
            </a:r>
            <a:r>
              <a:rPr lang="it-IT" dirty="0" err="1" smtClean="0"/>
              <a:t>structure</a:t>
            </a:r>
            <a:r>
              <a:rPr lang="it-IT" dirty="0" smtClean="0"/>
              <a:t>; in </a:t>
            </a:r>
            <a:r>
              <a:rPr lang="it-IT" dirty="0" err="1" smtClean="0"/>
              <a:t>this</a:t>
            </a:r>
            <a:r>
              <a:rPr lang="it-IT" dirty="0" smtClean="0"/>
              <a:t> way the </a:t>
            </a:r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go </a:t>
            </a:r>
            <a:r>
              <a:rPr lang="it-IT" dirty="0" err="1" smtClean="0"/>
              <a:t>furthestwill</a:t>
            </a:r>
            <a:r>
              <a:rPr lang="it-IT" dirty="0" smtClean="0"/>
              <a:t> ``</a:t>
            </a:r>
            <a:r>
              <a:rPr lang="it-IT" dirty="0" err="1" smtClean="0"/>
              <a:t>wind</a:t>
            </a:r>
            <a:r>
              <a:rPr lang="it-IT" dirty="0" smtClean="0"/>
              <a:t> up" </a:t>
            </a:r>
            <a:r>
              <a:rPr lang="it-IT" dirty="0" err="1" smtClean="0"/>
              <a:t>less</a:t>
            </a:r>
            <a:r>
              <a:rPr lang="it-IT" dirty="0" smtClean="0"/>
              <a:t> and a </a:t>
            </a:r>
            <a:r>
              <a:rPr lang="it-IT" dirty="0" err="1" smtClean="0"/>
              <a:t>spiral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can </a:t>
            </a:r>
            <a:r>
              <a:rPr lang="it-IT" dirty="0" err="1" smtClean="0"/>
              <a:t>result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84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n(r) \sim r^{-4}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588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{v}_r =\frac{\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{r}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{v}}{{r}}</a:t>
            </a: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M_c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{v^2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r}{G}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effectLst/>
              </a:rPr>
              <a:t>\</a:t>
            </a:r>
            <a:r>
              <a:rPr lang="en-US" dirty="0" err="1" smtClean="0">
                <a:effectLst/>
              </a:rPr>
              <a:t>langle</a:t>
            </a:r>
            <a:r>
              <a:rPr lang="en-US" dirty="0" smtClean="0">
                <a:effectLst/>
              </a:rPr>
              <a:t> |\</a:t>
            </a:r>
            <a:r>
              <a:rPr lang="en-US" dirty="0" err="1" smtClean="0">
                <a:effectLst/>
              </a:rPr>
              <a:t>vec</a:t>
            </a:r>
            <a:r>
              <a:rPr lang="en-US" dirty="0" smtClean="0">
                <a:effectLst/>
              </a:rPr>
              <a:t>{v}_t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| \</a:t>
            </a:r>
            <a:r>
              <a:rPr lang="en-US" dirty="0" err="1" smtClean="0">
                <a:effectLst/>
              </a:rPr>
              <a:t>rangle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gg</a:t>
            </a:r>
            <a:r>
              <a:rPr lang="en-US" dirty="0" smtClean="0">
                <a:effectLst/>
              </a:rPr>
              <a:t> |\</a:t>
            </a:r>
            <a:r>
              <a:rPr lang="en-US" dirty="0" err="1" smtClean="0">
                <a:effectLst/>
              </a:rPr>
              <a:t>langle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vec</a:t>
            </a:r>
            <a:r>
              <a:rPr lang="en-US" dirty="0" smtClean="0">
                <a:effectLst/>
              </a:rPr>
              <a:t>{v}_t \</a:t>
            </a:r>
            <a:r>
              <a:rPr lang="en-US" dirty="0" err="1" smtClean="0">
                <a:effectLst/>
              </a:rPr>
              <a:t>rangle</a:t>
            </a:r>
            <a:r>
              <a:rPr lang="en-US" dirty="0" smtClean="0">
                <a:effectLst/>
              </a:rPr>
              <a:t>|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{v}_t |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{v}_t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\gg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|{v}_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|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dirty="0" smtClean="0">
                <a:effectLst/>
              </a:rPr>
              <a:t>\</a:t>
            </a:r>
            <a:r>
              <a:rPr lang="it-IT" dirty="0" err="1" smtClean="0">
                <a:effectLst/>
              </a:rPr>
              <a:t>langle</a:t>
            </a:r>
            <a:r>
              <a:rPr lang="it-IT" dirty="0" smtClean="0">
                <a:effectLst/>
              </a:rPr>
              <a:t> |\</a:t>
            </a:r>
            <a:r>
              <a:rPr lang="it-IT" dirty="0" err="1" smtClean="0">
                <a:effectLst/>
              </a:rPr>
              <a:t>vec</a:t>
            </a:r>
            <a:r>
              <a:rPr lang="it-IT" dirty="0" smtClean="0">
                <a:effectLst/>
              </a:rPr>
              <a:t>{v}| \</a:t>
            </a:r>
            <a:r>
              <a:rPr lang="it-IT" dirty="0" err="1" smtClean="0">
                <a:effectLst/>
              </a:rPr>
              <a:t>rangle</a:t>
            </a:r>
            <a:r>
              <a:rPr lang="it-IT" dirty="0" smtClean="0">
                <a:effectLst/>
              </a:rPr>
              <a:t> \</a:t>
            </a:r>
            <a:r>
              <a:rPr lang="it-IT" dirty="0" err="1" smtClean="0">
                <a:effectLst/>
              </a:rPr>
              <a:t>approx</a:t>
            </a:r>
            <a:r>
              <a:rPr lang="it-IT" dirty="0" smtClean="0">
                <a:effectLst/>
              </a:rPr>
              <a:t> \</a:t>
            </a:r>
            <a:r>
              <a:rPr lang="it-IT" dirty="0" err="1" smtClean="0">
                <a:effectLst/>
              </a:rPr>
              <a:t>langle</a:t>
            </a:r>
            <a:r>
              <a:rPr lang="it-IT" dirty="0" smtClean="0">
                <a:effectLst/>
              </a:rPr>
              <a:t> |{v}_</a:t>
            </a:r>
            <a:r>
              <a:rPr lang="it-IT" dirty="0" err="1" smtClean="0">
                <a:effectLst/>
              </a:rPr>
              <a:t>r</a:t>
            </a:r>
            <a:r>
              <a:rPr lang="it-IT" dirty="0" smtClean="0">
                <a:effectLst/>
              </a:rPr>
              <a:t>|</a:t>
            </a:r>
          </a:p>
          <a:p>
            <a:r>
              <a:rPr lang="it-IT" dirty="0" smtClean="0">
                <a:effectLst/>
              </a:rPr>
              <a:t>\</a:t>
            </a:r>
            <a:r>
              <a:rPr lang="it-IT" dirty="0" err="1" smtClean="0">
                <a:effectLst/>
              </a:rPr>
              <a:t>rangle</a:t>
            </a:r>
            <a:r>
              <a:rPr lang="it-IT" dirty="0" smtClean="0">
                <a:effectLst/>
              </a:rPr>
              <a:t> \</a:t>
            </a:r>
            <a:r>
              <a:rPr lang="it-IT" dirty="0" err="1" smtClean="0">
                <a:effectLst/>
              </a:rPr>
              <a:t>approx</a:t>
            </a:r>
            <a:r>
              <a:rPr lang="it-IT" dirty="0" smtClean="0">
                <a:effectLst/>
              </a:rPr>
              <a:t> |\</a:t>
            </a:r>
            <a:r>
              <a:rPr lang="it-IT" dirty="0" err="1" smtClean="0">
                <a:effectLst/>
              </a:rPr>
              <a:t>langle</a:t>
            </a:r>
            <a:r>
              <a:rPr lang="it-IT" dirty="0" smtClean="0">
                <a:effectLst/>
              </a:rPr>
              <a:t> {v}_</a:t>
            </a:r>
            <a:r>
              <a:rPr lang="it-IT" dirty="0" err="1" smtClean="0">
                <a:effectLst/>
              </a:rPr>
              <a:t>r</a:t>
            </a:r>
            <a:r>
              <a:rPr lang="it-IT" dirty="0" smtClean="0">
                <a:effectLst/>
              </a:rPr>
              <a:t> \</a:t>
            </a:r>
            <a:r>
              <a:rPr lang="it-IT" dirty="0" err="1" smtClean="0">
                <a:effectLst/>
              </a:rPr>
              <a:t>rangle</a:t>
            </a:r>
            <a:r>
              <a:rPr lang="it-IT" smtClean="0">
                <a:effectLst/>
              </a:rPr>
              <a:t> |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{v}_r =\frac{\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{r}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{v}}{{r}}</a:t>
            </a: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M_c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{v^2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r}{G}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{v}_r =\frac{\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{r}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{v}}{{r}}</a:t>
            </a: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M_c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{v^2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r}{G}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{v}_r =\frac{\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{r}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{v}}{{r}}</a:t>
            </a: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M_c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{v^2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r}{G}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In our Galaxy it is possible to map the velocities </a:t>
            </a:r>
            <a:r>
              <a:rPr lang="en-US" b="1" dirty="0" smtClean="0">
                <a:latin typeface="Times New Roman"/>
                <a:cs typeface="Times New Roman"/>
              </a:rPr>
              <a:t>without such degeneracies </a:t>
            </a:r>
            <a:r>
              <a:rPr lang="en-US" dirty="0" smtClean="0">
                <a:latin typeface="Times New Roman"/>
                <a:cs typeface="Times New Roman"/>
              </a:rPr>
              <a:t>in the projection (stars, but mainly for gas)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It is well known that the </a:t>
            </a:r>
            <a:r>
              <a:rPr lang="en-US" b="1" dirty="0" smtClean="0">
                <a:latin typeface="Times New Roman"/>
                <a:cs typeface="Times New Roman"/>
              </a:rPr>
              <a:t>almost-circular shape </a:t>
            </a:r>
            <a:r>
              <a:rPr lang="en-US" dirty="0" smtClean="0">
                <a:latin typeface="Times New Roman"/>
                <a:cs typeface="Times New Roman"/>
              </a:rPr>
              <a:t>of the average orbits should be kept.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b="1" dirty="0" smtClean="0">
                <a:latin typeface="Times New Roman"/>
                <a:cs typeface="Times New Roman"/>
              </a:rPr>
              <a:t>pure radial </a:t>
            </a:r>
            <a:r>
              <a:rPr lang="en-US" dirty="0" smtClean="0">
                <a:latin typeface="Times New Roman"/>
                <a:cs typeface="Times New Roman"/>
              </a:rPr>
              <a:t>motion in the orbits is definitively discarded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Possibly there is some </a:t>
            </a:r>
            <a:r>
              <a:rPr lang="en-US" b="1" dirty="0" smtClean="0">
                <a:latin typeface="Times New Roman"/>
                <a:cs typeface="Times New Roman"/>
              </a:rPr>
              <a:t>component of radial motion </a:t>
            </a:r>
            <a:r>
              <a:rPr lang="en-US" dirty="0" smtClean="0">
                <a:latin typeface="Times New Roman"/>
                <a:cs typeface="Times New Roman"/>
              </a:rPr>
              <a:t>apart from circular motion: relatively small radial motions have been measured  till ~15 </a:t>
            </a:r>
            <a:r>
              <a:rPr lang="en-US" dirty="0" err="1" smtClean="0">
                <a:latin typeface="Times New Roman"/>
                <a:cs typeface="Times New Roman"/>
              </a:rPr>
              <a:t>kpc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Beyond that distance there are very sparse data and we cannot exclude that farther away, beyond 15 </a:t>
            </a:r>
            <a:r>
              <a:rPr lang="en-US" dirty="0" err="1" smtClean="0">
                <a:latin typeface="Times New Roman"/>
                <a:cs typeface="Times New Roman"/>
              </a:rPr>
              <a:t>kpc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b="1" dirty="0" smtClean="0">
                <a:latin typeface="Times New Roman"/>
                <a:cs typeface="Times New Roman"/>
              </a:rPr>
              <a:t>the radial motions are larger or even dominant </a:t>
            </a:r>
            <a:r>
              <a:rPr lang="en-US" dirty="0" smtClean="0">
                <a:latin typeface="Times New Roman"/>
                <a:cs typeface="Times New Roman"/>
              </a:rPr>
              <a:t>(very outer disc where DM dominates in the standard interpretation)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Possibly, one could try to get spectra of much more distant stars to clarify the issue. This may also be possible to know when </a:t>
            </a:r>
            <a:r>
              <a:rPr lang="en-US" b="1" dirty="0" smtClean="0">
                <a:latin typeface="Times New Roman"/>
                <a:cs typeface="Times New Roman"/>
              </a:rPr>
              <a:t>GAIA-DR2 data become available </a:t>
            </a:r>
            <a:r>
              <a:rPr lang="en-US" dirty="0" smtClean="0">
                <a:latin typeface="Times New Roman"/>
                <a:cs typeface="Times New Roman"/>
              </a:rPr>
              <a:t>(next year).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Times New Roman"/>
              <a:cs typeface="Times New Roman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0241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609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&amp;&amp; v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200 \times \gamma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r>
              <a:rPr lang="en-US" dirty="0" smtClean="0">
                <a:effectLst/>
              </a:rPr>
              <a:t>&amp;&amp; R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\alpha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{kpc} \\</a:t>
            </a:r>
          </a:p>
          <a:p>
            <a:r>
              <a:rPr lang="en-US" dirty="0" smtClean="0">
                <a:effectLst/>
              </a:rPr>
              <a:t>&amp;&amp; </a:t>
            </a:r>
            <a:r>
              <a:rPr lang="en-US" dirty="0" err="1" smtClean="0">
                <a:effectLst/>
              </a:rPr>
              <a:t>v_r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\delta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425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&amp;&amp; v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200 \times \gamma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r>
              <a:rPr lang="en-US" dirty="0" smtClean="0">
                <a:effectLst/>
              </a:rPr>
              <a:t>&amp;&amp; R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\alpha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{kpc} \\</a:t>
            </a:r>
          </a:p>
          <a:p>
            <a:r>
              <a:rPr lang="en-US" dirty="0" smtClean="0">
                <a:effectLst/>
              </a:rPr>
              <a:t>&amp;&amp; </a:t>
            </a:r>
            <a:r>
              <a:rPr lang="en-US" dirty="0" err="1" smtClean="0">
                <a:effectLst/>
              </a:rPr>
              <a:t>v_r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\delta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endParaRPr lang="en-US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\tau_{</a:t>
            </a:r>
            <a:r>
              <a:rPr lang="de-DE" dirty="0" err="1" smtClean="0">
                <a:effectLst/>
              </a:rPr>
              <a:t>rev</a:t>
            </a:r>
            <a:r>
              <a:rPr lang="de-DE" dirty="0" smtClean="0">
                <a:effectLst/>
              </a:rPr>
              <a:t>} =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{2 \</a:t>
            </a:r>
            <a:r>
              <a:rPr lang="de-DE" dirty="0" err="1" smtClean="0">
                <a:effectLst/>
              </a:rPr>
              <a:t>pi</a:t>
            </a:r>
            <a:r>
              <a:rPr lang="de-DE" dirty="0" smtClean="0">
                <a:effectLst/>
              </a:rPr>
              <a:t> R }{</a:t>
            </a:r>
            <a:r>
              <a:rPr lang="de-DE" dirty="0" err="1" smtClean="0">
                <a:effectLst/>
              </a:rPr>
              <a:t>v_c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alpha</a:t>
            </a:r>
            <a:r>
              <a:rPr lang="de-DE" dirty="0" smtClean="0">
                <a:effectLst/>
              </a:rPr>
              <a:t>}{3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\;\; \</a:t>
            </a:r>
            <a:r>
              <a:rPr lang="de-DE" dirty="0" err="1" smtClean="0">
                <a:effectLst/>
              </a:rPr>
              <a:t>mbox</a:t>
            </a:r>
            <a:r>
              <a:rPr lang="de-DE" dirty="0" smtClean="0">
                <a:effectLst/>
              </a:rPr>
              <a:t>{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 </a:t>
            </a:r>
          </a:p>
          <a:p>
            <a:endParaRPr lang="en-US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4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&amp;&amp; v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200 \times \gamma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r>
              <a:rPr lang="en-US" dirty="0" smtClean="0">
                <a:effectLst/>
              </a:rPr>
              <a:t>&amp;&amp; R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\alpha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{kpc} \\</a:t>
            </a:r>
          </a:p>
          <a:p>
            <a:r>
              <a:rPr lang="en-US" dirty="0" smtClean="0">
                <a:effectLst/>
              </a:rPr>
              <a:t>&amp;&amp; </a:t>
            </a:r>
            <a:r>
              <a:rPr lang="en-US" dirty="0" err="1" smtClean="0">
                <a:effectLst/>
              </a:rPr>
              <a:t>v_r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\delta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endParaRPr lang="en-US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\tau_{</a:t>
            </a:r>
            <a:r>
              <a:rPr lang="de-DE" dirty="0" err="1" smtClean="0">
                <a:effectLst/>
              </a:rPr>
              <a:t>rev</a:t>
            </a:r>
            <a:r>
              <a:rPr lang="de-DE" dirty="0" smtClean="0">
                <a:effectLst/>
              </a:rPr>
              <a:t>} =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{2 \</a:t>
            </a:r>
            <a:r>
              <a:rPr lang="de-DE" dirty="0" err="1" smtClean="0">
                <a:effectLst/>
              </a:rPr>
              <a:t>pi</a:t>
            </a:r>
            <a:r>
              <a:rPr lang="de-DE" dirty="0" smtClean="0">
                <a:effectLst/>
              </a:rPr>
              <a:t> R }{</a:t>
            </a:r>
            <a:r>
              <a:rPr lang="de-DE" dirty="0" err="1" smtClean="0">
                <a:effectLst/>
              </a:rPr>
              <a:t>v_c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alpha</a:t>
            </a:r>
            <a:r>
              <a:rPr lang="de-DE" dirty="0" smtClean="0">
                <a:effectLst/>
              </a:rPr>
              <a:t>}{3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\;\; \</a:t>
            </a:r>
            <a:r>
              <a:rPr lang="de-DE" dirty="0" err="1" smtClean="0">
                <a:effectLst/>
              </a:rPr>
              <a:t>mbox</a:t>
            </a:r>
            <a:r>
              <a:rPr lang="de-DE" dirty="0" smtClean="0">
                <a:effectLst/>
              </a:rPr>
              <a:t>{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\Delta R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\tau_{</a:t>
            </a:r>
            <a:r>
              <a:rPr lang="de-DE" dirty="0" err="1" smtClean="0">
                <a:effectLst/>
              </a:rPr>
              <a:t>rev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times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v_r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3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alpha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times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delta</a:t>
            </a:r>
            <a:r>
              <a:rPr lang="de-DE" dirty="0" smtClean="0">
                <a:effectLst/>
              </a:rPr>
              <a:t>}{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</a:t>
            </a:r>
          </a:p>
          <a:p>
            <a:endParaRPr lang="en-US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425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&amp;&amp; v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200 \times \gamma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r>
              <a:rPr lang="en-US" dirty="0" smtClean="0">
                <a:effectLst/>
              </a:rPr>
              <a:t>&amp;&amp; R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\alpha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{kpc} \\</a:t>
            </a:r>
          </a:p>
          <a:p>
            <a:r>
              <a:rPr lang="en-US" dirty="0" smtClean="0">
                <a:effectLst/>
              </a:rPr>
              <a:t>&amp;&amp; </a:t>
            </a:r>
            <a:r>
              <a:rPr lang="en-US" dirty="0" err="1" smtClean="0">
                <a:effectLst/>
              </a:rPr>
              <a:t>v_r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\delta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endParaRPr lang="en-US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\tau_{</a:t>
            </a:r>
            <a:r>
              <a:rPr lang="de-DE" dirty="0" err="1" smtClean="0">
                <a:effectLst/>
              </a:rPr>
              <a:t>rev</a:t>
            </a:r>
            <a:r>
              <a:rPr lang="de-DE" dirty="0" smtClean="0">
                <a:effectLst/>
              </a:rPr>
              <a:t>} =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{2 \</a:t>
            </a:r>
            <a:r>
              <a:rPr lang="de-DE" dirty="0" err="1" smtClean="0">
                <a:effectLst/>
              </a:rPr>
              <a:t>pi</a:t>
            </a:r>
            <a:r>
              <a:rPr lang="de-DE" dirty="0" smtClean="0">
                <a:effectLst/>
              </a:rPr>
              <a:t> R }{</a:t>
            </a:r>
            <a:r>
              <a:rPr lang="de-DE" dirty="0" err="1" smtClean="0">
                <a:effectLst/>
              </a:rPr>
              <a:t>v_c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alpha</a:t>
            </a:r>
            <a:r>
              <a:rPr lang="de-DE" dirty="0" smtClean="0">
                <a:effectLst/>
              </a:rPr>
              <a:t>}{3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\;\; \</a:t>
            </a:r>
            <a:r>
              <a:rPr lang="de-DE" dirty="0" err="1" smtClean="0">
                <a:effectLst/>
              </a:rPr>
              <a:t>mbox</a:t>
            </a:r>
            <a:r>
              <a:rPr lang="de-DE" dirty="0" smtClean="0">
                <a:effectLst/>
              </a:rPr>
              <a:t>{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\Delta R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\tau_{</a:t>
            </a:r>
            <a:r>
              <a:rPr lang="de-DE" dirty="0" err="1" smtClean="0">
                <a:effectLst/>
              </a:rPr>
              <a:t>rev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times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v_r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3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alpha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times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delta</a:t>
            </a:r>
            <a:r>
              <a:rPr lang="de-DE" dirty="0" smtClean="0">
                <a:effectLst/>
              </a:rPr>
              <a:t>}{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 \Delta R } {R}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delta</a:t>
            </a:r>
            <a:r>
              <a:rPr lang="de-DE" dirty="0" smtClean="0">
                <a:effectLst/>
              </a:rPr>
              <a:t>}{ 3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</a:t>
            </a:r>
          </a:p>
          <a:p>
            <a:endParaRPr lang="en-US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42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&amp;&amp; </a:t>
            </a:r>
            <a:r>
              <a:rPr lang="en-US" dirty="0" err="1" smtClean="0">
                <a:effectLst/>
              </a:rPr>
              <a:t>v_c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200 \times \gamma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r>
              <a:rPr lang="en-US" dirty="0" smtClean="0">
                <a:effectLst/>
              </a:rPr>
              <a:t>&amp;&amp; R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\alpha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{kpc} \\</a:t>
            </a:r>
          </a:p>
          <a:p>
            <a:r>
              <a:rPr lang="en-US" dirty="0" smtClean="0">
                <a:effectLst/>
              </a:rPr>
              <a:t>&amp;&amp; </a:t>
            </a:r>
            <a:r>
              <a:rPr lang="en-US" dirty="0" err="1" smtClean="0">
                <a:effectLst/>
              </a:rPr>
              <a:t>v_r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10 \times \delta \;\; \</a:t>
            </a:r>
            <a:r>
              <a:rPr lang="en-US" dirty="0" err="1" smtClean="0">
                <a:effectLst/>
              </a:rPr>
              <a:t>mbox</a:t>
            </a:r>
            <a:r>
              <a:rPr lang="en-US" dirty="0" smtClean="0">
                <a:effectLst/>
              </a:rPr>
              <a:t>{km/s} \\</a:t>
            </a:r>
          </a:p>
          <a:p>
            <a:endParaRPr lang="en-US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\tau_{</a:t>
            </a:r>
            <a:r>
              <a:rPr lang="de-DE" dirty="0" err="1" smtClean="0">
                <a:effectLst/>
              </a:rPr>
              <a:t>rev</a:t>
            </a:r>
            <a:r>
              <a:rPr lang="de-DE" dirty="0" smtClean="0">
                <a:effectLst/>
              </a:rPr>
              <a:t>} =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{2 \</a:t>
            </a:r>
            <a:r>
              <a:rPr lang="de-DE" dirty="0" err="1" smtClean="0">
                <a:effectLst/>
              </a:rPr>
              <a:t>pi</a:t>
            </a:r>
            <a:r>
              <a:rPr lang="de-DE" dirty="0" smtClean="0">
                <a:effectLst/>
              </a:rPr>
              <a:t> R }{</a:t>
            </a:r>
            <a:r>
              <a:rPr lang="de-DE" dirty="0" err="1" smtClean="0">
                <a:effectLst/>
              </a:rPr>
              <a:t>v_c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alpha</a:t>
            </a:r>
            <a:r>
              <a:rPr lang="de-DE" dirty="0" smtClean="0">
                <a:effectLst/>
              </a:rPr>
              <a:t>}{3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\;\; \</a:t>
            </a:r>
            <a:r>
              <a:rPr lang="de-DE" dirty="0" err="1" smtClean="0">
                <a:effectLst/>
              </a:rPr>
              <a:t>mbox</a:t>
            </a:r>
            <a:r>
              <a:rPr lang="de-DE" dirty="0" smtClean="0">
                <a:effectLst/>
              </a:rPr>
              <a:t>{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\Delta R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\tau_{</a:t>
            </a:r>
            <a:r>
              <a:rPr lang="de-DE" dirty="0" err="1" smtClean="0">
                <a:effectLst/>
              </a:rPr>
              <a:t>rev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times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v_r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3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alpha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times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delta</a:t>
            </a:r>
            <a:r>
              <a:rPr lang="de-DE" dirty="0" smtClean="0">
                <a:effectLst/>
              </a:rPr>
              <a:t>}{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 \Delta R } {R}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\</a:t>
            </a:r>
            <a:r>
              <a:rPr lang="de-DE" dirty="0" err="1" smtClean="0">
                <a:effectLst/>
              </a:rPr>
              <a:t>frac</a:t>
            </a:r>
            <a:r>
              <a:rPr lang="de-DE" dirty="0" smtClean="0">
                <a:effectLst/>
              </a:rPr>
              <a:t>{\</a:t>
            </a:r>
            <a:r>
              <a:rPr lang="de-DE" dirty="0" err="1" smtClean="0">
                <a:effectLst/>
              </a:rPr>
              <a:t>delta</a:t>
            </a:r>
            <a:r>
              <a:rPr lang="de-DE" dirty="0" smtClean="0">
                <a:effectLst/>
              </a:rPr>
              <a:t>}{ 3 \</a:t>
            </a:r>
            <a:r>
              <a:rPr lang="de-DE" dirty="0" err="1" smtClean="0">
                <a:effectLst/>
              </a:rPr>
              <a:t>gamma</a:t>
            </a:r>
            <a:r>
              <a:rPr lang="de-DE" dirty="0" smtClean="0">
                <a:effectLst/>
              </a:rPr>
              <a:t>} 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\gamma=\delta=1 \</a:t>
            </a:r>
            <a:r>
              <a:rPr lang="en-US" dirty="0" err="1" smtClean="0">
                <a:effectLst/>
              </a:rPr>
              <a:t>rightarrow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 smtClean="0">
                <a:effectLst/>
              </a:rPr>
              <a:t>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</a:t>
            </a:r>
            <a:r>
              <a:rPr lang="en-US" dirty="0" err="1" smtClean="0">
                <a:effectLst/>
              </a:rPr>
              <a:t>v_c</a:t>
            </a:r>
            <a:r>
              <a:rPr lang="en-US" dirty="0" smtClean="0">
                <a:effectLst/>
              </a:rPr>
              <a:t>}{</a:t>
            </a:r>
            <a:r>
              <a:rPr lang="en-US" dirty="0" err="1" smtClean="0">
                <a:effectLst/>
              </a:rPr>
              <a:t>v_r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20 \</a:t>
            </a:r>
            <a:r>
              <a:rPr lang="en-US" dirty="0" err="1" smtClean="0">
                <a:effectLst/>
              </a:rPr>
              <a:t>rightarrow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 \Delta R } {R} \</a:t>
            </a:r>
            <a:r>
              <a:rPr lang="en-US" dirty="0" err="1" smtClean="0">
                <a:effectLst/>
              </a:rPr>
              <a:t>sim</a:t>
            </a:r>
            <a:r>
              <a:rPr lang="en-US" dirty="0" smtClean="0">
                <a:effectLst/>
              </a:rPr>
              <a:t>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{1}{ 3} </a:t>
            </a:r>
          </a:p>
          <a:p>
            <a:endParaRPr lang="en-US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425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v_{200}=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{a_3/\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}{200} \;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{km/sec}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n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50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effectLst/>
              </a:rPr>
              <a:t>t_{\</a:t>
            </a:r>
            <a:r>
              <a:rPr lang="de-DE" dirty="0" err="1" smtClean="0">
                <a:effectLst/>
              </a:rPr>
              <a:t>rm</a:t>
            </a:r>
            <a:r>
              <a:rPr lang="de-DE" dirty="0" smtClean="0">
                <a:effectLst/>
              </a:rPr>
              <a:t> </a:t>
            </a:r>
            <a:r>
              <a:rPr lang="de-DE" dirty="0" err="1" smtClean="0">
                <a:effectLst/>
              </a:rPr>
              <a:t>Gyr</a:t>
            </a:r>
            <a:r>
              <a:rPr lang="de-DE" dirty="0" smtClean="0">
                <a:effectLst/>
              </a:rPr>
              <a:t>} \</a:t>
            </a:r>
            <a:r>
              <a:rPr lang="de-DE" dirty="0" err="1" smtClean="0">
                <a:effectLst/>
              </a:rPr>
              <a:t>sim</a:t>
            </a:r>
            <a:r>
              <a:rPr lang="de-DE" dirty="0" smtClean="0">
                <a:effectLst/>
              </a:rPr>
              <a:t>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 = \</a:t>
            </a:r>
            <a:r>
              <a:rPr lang="en-US" dirty="0" err="1" smtClean="0">
                <a:effectLst/>
              </a:rPr>
              <a:t>frac</a:t>
            </a:r>
            <a:r>
              <a:rPr lang="en-US" dirty="0" smtClean="0">
                <a:effectLst/>
              </a:rPr>
              <a:t>{\pi^2 a_3^3}{8 G \</a:t>
            </a:r>
            <a:r>
              <a:rPr lang="en-US" dirty="0" err="1" smtClean="0">
                <a:effectLst/>
              </a:rPr>
              <a:t>tau_d</a:t>
            </a:r>
            <a:r>
              <a:rPr lang="en-US" dirty="0" smtClean="0">
                <a:effectLst/>
              </a:rPr>
              <a:t>} \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10^{11} M_{\</a:t>
            </a:r>
            <a:r>
              <a:rPr lang="en-US" dirty="0" err="1" smtClean="0">
                <a:effectLst/>
              </a:rPr>
              <a:t>odot</a:t>
            </a:r>
            <a:r>
              <a:rPr lang="en-US" dirty="0" smtClean="0">
                <a:effectLst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R_1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\;\;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r>
              <a:rPr lang="mr-IN" dirty="0" smtClean="0">
                <a:effectLst/>
              </a:rPr>
              <a:t/>
            </a:r>
            <a:br>
              <a:rPr lang="mr-IN" dirty="0" smtClean="0">
                <a:effectLst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a_3 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\left(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{200 \, v_{200}}{n}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\times  t_{\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}\right)  \,{\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endParaRPr lang="mr-IN" dirty="0" smtClean="0">
              <a:effectLst/>
            </a:endParaRPr>
          </a:p>
          <a:p>
            <a:r>
              <a:rPr lang="mr-IN" dirty="0" smtClean="0">
                <a:effectLst/>
              </a:rPr>
              <a:t>\[\vec{v}_t = \frac{\vec{r} \times</a:t>
            </a:r>
          </a:p>
          <a:p>
            <a:r>
              <a:rPr lang="mr-IN" dirty="0" smtClean="0">
                <a:effectLst/>
              </a:rPr>
              <a:t>\vec{v}}{{r}}\;,</a:t>
            </a:r>
            <a:endParaRPr lang="it-IT" dirty="0" smtClean="0">
              <a:effectLst/>
            </a:endParaRPr>
          </a:p>
          <a:p>
            <a:endParaRPr lang="it-IT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\beta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1 - \frac{\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v_t^2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 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v_r^2 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</a:p>
          <a:p>
            <a:endParaRPr lang="mr-IN" dirty="0" smtClean="0">
              <a:effectLst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0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\frac{d^2 \vec{r}_i} { dt^2} = -Gm \sum_{j\ne i}^{j=1,N} \frac{\vec{r}_i-\vec{r}_j}{|\vec{r}_i-\vec{r}_j|^3}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53F45-CAAB-1346-B001-1D1CCF1494D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3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39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99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83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32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48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72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60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21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02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49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29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4973F-BE2C-D54D-8772-F2B25F01F569}" type="datetimeFigureOut">
              <a:rPr lang="it-IT" smtClean="0"/>
              <a:t>01/10/19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35740-A01A-4B43-8DC8-51AA8EAD98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62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jpg"/><Relationship Id="rId3" Type="http://schemas.openxmlformats.org/officeDocument/2006/relationships/image" Target="../media/image115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png"/><Relationship Id="rId5" Type="http://schemas.openxmlformats.org/officeDocument/2006/relationships/image" Target="../media/image1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gi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g"/><Relationship Id="rId3" Type="http://schemas.openxmlformats.org/officeDocument/2006/relationships/image" Target="../media/image12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gi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4" Type="http://schemas.openxmlformats.org/officeDocument/2006/relationships/image" Target="../media/image134.png"/><Relationship Id="rId5" Type="http://schemas.openxmlformats.org/officeDocument/2006/relationships/hyperlink" Target="https://francescosyloslabini.info/" TargetMode="External"/><Relationship Id="rId6" Type="http://schemas.openxmlformats.org/officeDocument/2006/relationships/hyperlink" Target="https://www.isc.cnr.it/groups/transgrav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4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3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43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43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4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" Type="http://schemas.microsoft.com/office/2007/relationships/media" Target="../media/media4.gif"/><Relationship Id="rId2" Type="http://schemas.openxmlformats.org/officeDocument/2006/relationships/video" Target="../media/media4.gif"/><Relationship Id="rId3" Type="http://schemas.microsoft.com/office/2007/relationships/media" Target="../media/media5.gif"/><Relationship Id="rId4" Type="http://schemas.openxmlformats.org/officeDocument/2006/relationships/video" Target="../media/media5.gif"/><Relationship Id="rId5" Type="http://schemas.microsoft.com/office/2007/relationships/media" Target="../media/media6.gif"/><Relationship Id="rId6" Type="http://schemas.openxmlformats.org/officeDocument/2006/relationships/video" Target="../media/media6.gif"/><Relationship Id="rId7" Type="http://schemas.microsoft.com/office/2007/relationships/media" Target="../media/media7.gif"/><Relationship Id="rId8" Type="http://schemas.openxmlformats.org/officeDocument/2006/relationships/video" Target="../media/media7.gif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5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4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8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8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8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8.emf"/><Relationship Id="rId6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3" Type="http://schemas.openxmlformats.org/officeDocument/2006/relationships/image" Target="../media/image8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8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1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07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2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4137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Formation of transient spiral arms and galaxy rotation curves </a:t>
            </a:r>
            <a:endParaRPr lang="en-GB" sz="4400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065213" y="1586971"/>
            <a:ext cx="7010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endParaRPr lang="it-IT" sz="1800" b="0" dirty="0">
              <a:solidFill>
                <a:srgbClr val="292929"/>
              </a:solidFill>
              <a:latin typeface="Verdana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sz="1800" b="0" dirty="0">
              <a:solidFill>
                <a:srgbClr val="292929"/>
              </a:solidFill>
              <a:latin typeface="Verdana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3600" b="0" dirty="0">
                <a:solidFill>
                  <a:srgbClr val="292929"/>
                </a:solidFill>
                <a:latin typeface="Times New Roman" charset="0"/>
                <a:cs typeface="Times New Roman" charset="0"/>
              </a:rPr>
              <a:t>Francesco Sylos Labini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sz="2400" b="0" dirty="0">
                <a:solidFill>
                  <a:srgbClr val="292929"/>
                </a:solidFill>
                <a:latin typeface="Times New Roman" charset="0"/>
                <a:cs typeface="Times New Roman" charset="0"/>
              </a:rPr>
              <a:t/>
            </a:r>
            <a:br>
              <a:rPr lang="it-IT" sz="2400" b="0" dirty="0">
                <a:solidFill>
                  <a:srgbClr val="292929"/>
                </a:solidFill>
                <a:latin typeface="Times New Roman" charset="0"/>
                <a:cs typeface="Times New Roman" charset="0"/>
              </a:rPr>
            </a:br>
            <a:endParaRPr lang="it-IT" sz="2400" b="0" i="1" dirty="0">
              <a:solidFill>
                <a:srgbClr val="292929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0" name="Picture 7" descr="fslblog.jpg"/>
          <p:cNvSpPr>
            <a:spLocks noChangeAspect="1"/>
          </p:cNvSpPr>
          <p:nvPr/>
        </p:nvSpPr>
        <p:spPr bwMode="auto">
          <a:xfrm>
            <a:off x="7524750" y="2060580"/>
            <a:ext cx="147478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2413593" y="3241632"/>
            <a:ext cx="6553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600"/>
              </a:spcAft>
              <a:buFont typeface="Wingdings" pitchFamily="16" charset="2"/>
              <a:buChar char="Ø"/>
              <a:defRPr/>
            </a:pPr>
            <a:r>
              <a:rPr lang="en-US" sz="2200" dirty="0">
                <a:latin typeface="Times New Roman" pitchFamily="16" charset="0"/>
                <a:ea typeface="ＭＳ Ｐゴシック" pitchFamily="16" charset="-128"/>
                <a:cs typeface="ＭＳ Ｐゴシック" pitchFamily="16" charset="-128"/>
              </a:rPr>
              <a:t> Institute for Complex Systems, CNR (Rome, Italy)</a:t>
            </a:r>
          </a:p>
          <a:p>
            <a:pPr algn="l" eaLnBrk="0" hangingPunct="0">
              <a:spcAft>
                <a:spcPts val="600"/>
              </a:spcAft>
              <a:buFont typeface="Wingdings" pitchFamily="16" charset="2"/>
              <a:buChar char="Ø"/>
              <a:defRPr/>
            </a:pPr>
            <a:endParaRPr lang="en-US" sz="2200" b="0" dirty="0" smtClean="0">
              <a:latin typeface="Times New Roman" pitchFamily="16" charset="0"/>
              <a:ea typeface="ＭＳ Ｐゴシック" pitchFamily="16" charset="-128"/>
              <a:cs typeface="ＭＳ Ｐゴシック" pitchFamily="16" charset="-128"/>
            </a:endParaRPr>
          </a:p>
          <a:p>
            <a:pPr algn="l" eaLnBrk="0" hangingPunct="0">
              <a:spcAft>
                <a:spcPts val="600"/>
              </a:spcAft>
              <a:buFont typeface="Wingdings" pitchFamily="16" charset="2"/>
              <a:buChar char="Ø"/>
              <a:defRPr/>
            </a:pPr>
            <a:r>
              <a:rPr lang="en-US" sz="2200" b="0" dirty="0" smtClean="0">
                <a:latin typeface="Times New Roman" pitchFamily="16" charset="0"/>
                <a:ea typeface="ＭＳ Ｐゴシック" pitchFamily="16" charset="-128"/>
                <a:cs typeface="ＭＳ Ｐゴシック" pitchFamily="16" charset="-128"/>
              </a:rPr>
              <a:t>Enrico Fermi Center </a:t>
            </a:r>
            <a:r>
              <a:rPr lang="en-US" sz="2200" dirty="0" smtClean="0">
                <a:latin typeface="Times New Roman" pitchFamily="16" charset="0"/>
                <a:ea typeface="ＭＳ Ｐゴシック" pitchFamily="16" charset="-128"/>
                <a:cs typeface="ＭＳ Ｐゴシック" pitchFamily="16" charset="-128"/>
              </a:rPr>
              <a:t>(Rome, Italy)</a:t>
            </a:r>
            <a:endParaRPr lang="en-US" sz="2200" b="0" dirty="0" smtClean="0">
              <a:latin typeface="Times New Roman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  <p:pic>
        <p:nvPicPr>
          <p:cNvPr id="12" name="Immagine 11" descr="c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8" y="4049957"/>
            <a:ext cx="1696508" cy="6228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" descr="is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6" y="3109323"/>
            <a:ext cx="1696508" cy="6603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</a:t>
            </a:r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224603"/>
            <a:ext cx="914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</a:t>
            </a:r>
            <a:r>
              <a:rPr lang="en-US" sz="2000" b="1" dirty="0">
                <a:latin typeface="Times" charset="0"/>
                <a:cs typeface="Times" charset="0"/>
              </a:rPr>
              <a:t>equilibrium</a:t>
            </a:r>
            <a:r>
              <a:rPr lang="en-US" sz="2000" dirty="0">
                <a:latin typeface="Times" charset="0"/>
                <a:cs typeface="Times" charset="0"/>
              </a:rPr>
              <a:t>, thermodynamical properties from microscopic interactions (ensemble equivalence). 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an out of equilibrium state is driven by </a:t>
            </a:r>
            <a:r>
              <a:rPr lang="en-US" sz="2000" b="1" dirty="0">
                <a:latin typeface="Times" charset="0"/>
                <a:cs typeface="Times" charset="0"/>
              </a:rPr>
              <a:t>local interactions </a:t>
            </a:r>
            <a:r>
              <a:rPr lang="en-US" sz="2000" dirty="0">
                <a:latin typeface="Times" charset="0"/>
                <a:cs typeface="Times" charset="0"/>
              </a:rPr>
              <a:t>towards a TDE state characterized by the maximum value of the </a:t>
            </a:r>
            <a:r>
              <a:rPr lang="en-US" sz="2000" b="1" dirty="0">
                <a:latin typeface="Times" charset="0"/>
                <a:cs typeface="Times" charset="0"/>
              </a:rPr>
              <a:t>entropy </a:t>
            </a:r>
            <a:r>
              <a:rPr lang="en-US" sz="2000" dirty="0">
                <a:latin typeface="Times" charset="0"/>
                <a:cs typeface="Times" charset="0"/>
              </a:rPr>
              <a:t>compatible with the conditions imposed 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endParaRPr lang="en-US" sz="2000" dirty="0">
              <a:solidFill>
                <a:srgbClr val="FF0000"/>
              </a:solidFill>
              <a:latin typeface="Times" charset="0"/>
              <a:cs typeface="Times" charset="0"/>
            </a:endParaRP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LRIS:  energy </a:t>
            </a:r>
            <a:r>
              <a:rPr lang="en-US" sz="2000" b="1" dirty="0">
                <a:solidFill>
                  <a:srgbClr val="FF0000"/>
                </a:solidFill>
                <a:latin typeface="Times" charset="0"/>
                <a:cs typeface="Times" charset="0"/>
              </a:rPr>
              <a:t>not additive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Virial theorem, negative specific heat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LRIS </a:t>
            </a:r>
            <a:r>
              <a:rPr lang="en-US" sz="2000" b="1" dirty="0">
                <a:solidFill>
                  <a:srgbClr val="FF0000"/>
                </a:solidFill>
                <a:latin typeface="Times" charset="0"/>
                <a:cs typeface="Times" charset="0"/>
              </a:rPr>
              <a:t>long-lived 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dynamical states not in TDE 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 QSS </a:t>
            </a:r>
          </a:p>
        </p:txBody>
      </p:sp>
    </p:spTree>
    <p:extLst>
      <p:ext uri="{BB962C8B-B14F-4D97-AF65-F5344CB8AC3E}">
        <p14:creationId xmlns:p14="http://schemas.microsoft.com/office/powerpoint/2010/main" val="276233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HINGS_Pos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9" y="51632"/>
            <a:ext cx="6659876" cy="4994907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3564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45" y="76913"/>
            <a:ext cx="3351566" cy="5020375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94798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81-g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5" y="103667"/>
            <a:ext cx="5222258" cy="49538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magine 3" descr="M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69" y="1857534"/>
            <a:ext cx="1278074" cy="191445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93732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lot_NGC_628_n_redon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96" b="41921"/>
          <a:stretch/>
        </p:blipFill>
        <p:spPr>
          <a:xfrm>
            <a:off x="-79623" y="798990"/>
            <a:ext cx="2925113" cy="4230026"/>
          </a:xfrm>
          <a:prstGeom prst="rect">
            <a:avLst/>
          </a:prstGeom>
        </p:spPr>
      </p:pic>
      <p:pic>
        <p:nvPicPr>
          <p:cNvPr id="4" name="Immagine 3" descr="Schermata 2019-09-29 alle 20.23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27" y="0"/>
            <a:ext cx="4417432" cy="1213108"/>
          </a:xfrm>
          <a:prstGeom prst="rect">
            <a:avLst/>
          </a:prstGeom>
        </p:spPr>
      </p:pic>
      <p:pic>
        <p:nvPicPr>
          <p:cNvPr id="7" name="Immagine 6" descr="plot_NGC_2403_n_redon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-229" r="72133" b="41735"/>
          <a:stretch/>
        </p:blipFill>
        <p:spPr>
          <a:xfrm>
            <a:off x="6332563" y="1084198"/>
            <a:ext cx="2585845" cy="39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6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211821"/>
            <a:ext cx="9144000" cy="345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/>
                <a:cs typeface="Times New Roman"/>
              </a:rPr>
              <a:t>  Outline </a:t>
            </a:r>
          </a:p>
          <a:p>
            <a:pPr algn="ctr"/>
            <a:endParaRPr lang="en-GB" sz="3200" b="1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Long Range Interacting and Self </a:t>
            </a:r>
            <a:r>
              <a:rPr lang="en-GB" sz="2400" dirty="0">
                <a:solidFill>
                  <a:srgbClr val="BFBFBF"/>
                </a:solidFill>
                <a:latin typeface="Times New Roman"/>
                <a:cs typeface="Times New Roman"/>
              </a:rPr>
              <a:t>Gravitating Systems </a:t>
            </a:r>
            <a:endParaRPr lang="en-GB" sz="2400" dirty="0" smtClean="0">
              <a:solidFill>
                <a:srgbClr val="BFBFBF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Collapse of an isolated self-gravitating cloud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Formation of a disk and transient arms/bar/rings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Astrophysical considerations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Cosmological considerations </a:t>
            </a:r>
            <a:endParaRPr lang="en-GB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228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798838" y="2170232"/>
            <a:ext cx="64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CDM</a:t>
            </a:r>
          </a:p>
          <a:p>
            <a:endParaRPr lang="it-IT" dirty="0"/>
          </a:p>
        </p:txBody>
      </p:sp>
      <p:pic>
        <p:nvPicPr>
          <p:cNvPr id="2" name="Immagine 1" descr="img1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52" y="445272"/>
            <a:ext cx="6027615" cy="43707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501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ierarchicalcluster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794" y="551464"/>
            <a:ext cx="4411712" cy="330878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" name="Connettore 2 2"/>
          <p:cNvCxnSpPr/>
          <p:nvPr/>
        </p:nvCxnSpPr>
        <p:spPr>
          <a:xfrm>
            <a:off x="816939" y="4723434"/>
            <a:ext cx="4817671" cy="1"/>
          </a:xfrm>
          <a:prstGeom prst="straightConnector1">
            <a:avLst/>
          </a:prstGeom>
          <a:ln w="76200" cmpd="sng">
            <a:solidFill>
              <a:schemeClr val="tx1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796268" y="4461825"/>
            <a:ext cx="90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Time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60093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ierarchicalcluster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794" y="551464"/>
            <a:ext cx="4411712" cy="330878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" name="Connettore 2 2"/>
          <p:cNvCxnSpPr/>
          <p:nvPr/>
        </p:nvCxnSpPr>
        <p:spPr>
          <a:xfrm>
            <a:off x="826488" y="4719729"/>
            <a:ext cx="4817671" cy="1"/>
          </a:xfrm>
          <a:prstGeom prst="straightConnector1">
            <a:avLst/>
          </a:prstGeom>
          <a:ln w="76200" cmpd="sng">
            <a:solidFill>
              <a:schemeClr val="tx1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466" y="66846"/>
            <a:ext cx="4344866" cy="434486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5796268" y="4461825"/>
            <a:ext cx="90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Time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2156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1"/>
          <a:stretch/>
        </p:blipFill>
        <p:spPr>
          <a:xfrm>
            <a:off x="116330" y="1432560"/>
            <a:ext cx="4376540" cy="293721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0" y="126790"/>
            <a:ext cx="3799660" cy="113406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magine 3" descr="gaiafig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5"/>
          <a:stretch/>
        </p:blipFill>
        <p:spPr>
          <a:xfrm>
            <a:off x="4672581" y="1725720"/>
            <a:ext cx="4439920" cy="2315740"/>
          </a:xfrm>
          <a:prstGeom prst="rect">
            <a:avLst/>
          </a:prstGeom>
        </p:spPr>
      </p:pic>
      <p:pic>
        <p:nvPicPr>
          <p:cNvPr id="5" name="Immagine 4" descr="au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03"/>
          <a:stretch/>
        </p:blipFill>
        <p:spPr>
          <a:xfrm>
            <a:off x="4672587" y="135745"/>
            <a:ext cx="3928551" cy="12968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17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0612" y="148139"/>
            <a:ext cx="664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Gas                   Stars</a:t>
            </a:r>
            <a:r>
              <a:rPr lang="it-IT" b="1" dirty="0" smtClean="0"/>
              <a:t>              </a:t>
            </a:r>
            <a:r>
              <a:rPr lang="it-IT" b="1" dirty="0" err="1" smtClean="0"/>
              <a:t>SelfGravitating</a:t>
            </a:r>
            <a:endParaRPr lang="it-IT" b="1" dirty="0"/>
          </a:p>
        </p:txBody>
      </p:sp>
      <p:pic>
        <p:nvPicPr>
          <p:cNvPr id="4" name="Immagine 3" descr="Schermata 2019-10-01 alle 09.16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8"/>
          <a:stretch/>
        </p:blipFill>
        <p:spPr>
          <a:xfrm>
            <a:off x="905594" y="564477"/>
            <a:ext cx="4315349" cy="4461424"/>
          </a:xfrm>
          <a:prstGeom prst="rect">
            <a:avLst/>
          </a:prstGeom>
        </p:spPr>
      </p:pic>
      <p:pic>
        <p:nvPicPr>
          <p:cNvPr id="5" name="Immagine 4" descr="n(r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43" y="1049531"/>
            <a:ext cx="800100" cy="469900"/>
          </a:xfrm>
          <a:prstGeom prst="rect">
            <a:avLst/>
          </a:prstGeom>
        </p:spPr>
      </p:pic>
      <p:pic>
        <p:nvPicPr>
          <p:cNvPr id="6" name="Immagine 5" descr="v_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356" y="3072488"/>
            <a:ext cx="558975" cy="396692"/>
          </a:xfrm>
          <a:prstGeom prst="rect">
            <a:avLst/>
          </a:prstGeom>
        </p:spPr>
      </p:pic>
      <p:pic>
        <p:nvPicPr>
          <p:cNvPr id="7" name="Immagine 6" descr="v_ph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356" y="4158677"/>
            <a:ext cx="539041" cy="4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9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</a:t>
            </a:r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224603"/>
            <a:ext cx="91440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</a:t>
            </a:r>
            <a:r>
              <a:rPr lang="en-US" sz="2000" b="1" dirty="0">
                <a:latin typeface="Times" charset="0"/>
                <a:cs typeface="Times" charset="0"/>
              </a:rPr>
              <a:t>equilibrium</a:t>
            </a:r>
            <a:r>
              <a:rPr lang="en-US" sz="2000" dirty="0">
                <a:latin typeface="Times" charset="0"/>
                <a:cs typeface="Times" charset="0"/>
              </a:rPr>
              <a:t>, thermodynamical properties from microscopic interactions (ensemble equivalence). 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an out of equilibrium state is driven by </a:t>
            </a:r>
            <a:r>
              <a:rPr lang="en-US" sz="2000" b="1" dirty="0">
                <a:latin typeface="Times" charset="0"/>
                <a:cs typeface="Times" charset="0"/>
              </a:rPr>
              <a:t>local interactions </a:t>
            </a:r>
            <a:r>
              <a:rPr lang="en-US" sz="2000" dirty="0">
                <a:latin typeface="Times" charset="0"/>
                <a:cs typeface="Times" charset="0"/>
              </a:rPr>
              <a:t>towards a TDE state characterized by the maximum value of the </a:t>
            </a:r>
            <a:r>
              <a:rPr lang="en-US" sz="2000" b="1" dirty="0">
                <a:latin typeface="Times" charset="0"/>
                <a:cs typeface="Times" charset="0"/>
              </a:rPr>
              <a:t>entropy </a:t>
            </a:r>
            <a:r>
              <a:rPr lang="en-US" sz="2000" dirty="0">
                <a:latin typeface="Times" charset="0"/>
                <a:cs typeface="Times" charset="0"/>
              </a:rPr>
              <a:t>compatible with the conditions imposed 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endParaRPr lang="en-US" sz="2000" dirty="0">
              <a:solidFill>
                <a:srgbClr val="FF0000"/>
              </a:solidFill>
              <a:latin typeface="Times" charset="0"/>
              <a:cs typeface="Times" charset="0"/>
            </a:endParaRP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LRIS:  energy </a:t>
            </a:r>
            <a:r>
              <a:rPr lang="en-US" sz="2000" b="1" dirty="0">
                <a:solidFill>
                  <a:srgbClr val="FF0000"/>
                </a:solidFill>
                <a:latin typeface="Times" charset="0"/>
                <a:cs typeface="Times" charset="0"/>
              </a:rPr>
              <a:t>not additive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Virial theorem, negative specific heat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LRIS </a:t>
            </a:r>
            <a:r>
              <a:rPr lang="en-US" sz="2000" b="1" dirty="0">
                <a:solidFill>
                  <a:srgbClr val="FF0000"/>
                </a:solidFill>
                <a:latin typeface="Times" charset="0"/>
                <a:cs typeface="Times" charset="0"/>
              </a:rPr>
              <a:t>long-lived 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dynamical states not in TDE 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 QSS 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LRIS: very different time scales in the </a:t>
            </a:r>
            <a:r>
              <a:rPr lang="en-US" sz="2000" b="1" dirty="0">
                <a:solidFill>
                  <a:srgbClr val="FF0000"/>
                </a:solidFill>
                <a:latin typeface="Times" charset="0"/>
                <a:cs typeface="Times" charset="0"/>
              </a:rPr>
              <a:t>relaxation 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913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798838" y="2170232"/>
            <a:ext cx="64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CDM</a:t>
            </a:r>
          </a:p>
          <a:p>
            <a:endParaRPr lang="it-IT" dirty="0"/>
          </a:p>
        </p:txBody>
      </p:sp>
      <p:pic>
        <p:nvPicPr>
          <p:cNvPr id="2" name="Immagine 1" descr="img1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52" y="435576"/>
            <a:ext cx="6027615" cy="437078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4" name="Freccia destra 3"/>
          <p:cNvSpPr/>
          <p:nvPr/>
        </p:nvSpPr>
        <p:spPr>
          <a:xfrm rot="7059817">
            <a:off x="6461708" y="2097783"/>
            <a:ext cx="2022231" cy="174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716253" y="822515"/>
            <a:ext cx="150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Small scales !</a:t>
            </a:r>
            <a:endParaRPr lang="en-GB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Figura a mano libera 11"/>
          <p:cNvSpPr/>
          <p:nvPr/>
        </p:nvSpPr>
        <p:spPr>
          <a:xfrm flipH="1">
            <a:off x="6359368" y="1764590"/>
            <a:ext cx="69997" cy="2511153"/>
          </a:xfrm>
          <a:custGeom>
            <a:avLst/>
            <a:gdLst>
              <a:gd name="connsiteX0" fmla="*/ 0 w 1074616"/>
              <a:gd name="connsiteY0" fmla="*/ 0 h 552875"/>
              <a:gd name="connsiteX1" fmla="*/ 302846 w 1074616"/>
              <a:gd name="connsiteY1" fmla="*/ 508000 h 552875"/>
              <a:gd name="connsiteX2" fmla="*/ 996462 w 1074616"/>
              <a:gd name="connsiteY2" fmla="*/ 527538 h 552875"/>
              <a:gd name="connsiteX3" fmla="*/ 996462 w 1074616"/>
              <a:gd name="connsiteY3" fmla="*/ 527538 h 552875"/>
              <a:gd name="connsiteX4" fmla="*/ 1074616 w 1074616"/>
              <a:gd name="connsiteY4" fmla="*/ 517769 h 5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616" h="552875">
                <a:moveTo>
                  <a:pt x="0" y="0"/>
                </a:moveTo>
                <a:cubicBezTo>
                  <a:pt x="68384" y="210038"/>
                  <a:pt x="136769" y="420077"/>
                  <a:pt x="302846" y="508000"/>
                </a:cubicBezTo>
                <a:cubicBezTo>
                  <a:pt x="468923" y="595923"/>
                  <a:pt x="996462" y="527538"/>
                  <a:pt x="996462" y="527538"/>
                </a:cubicBezTo>
                <a:lnTo>
                  <a:pt x="996462" y="527538"/>
                </a:lnTo>
                <a:lnTo>
                  <a:pt x="1074616" y="517769"/>
                </a:lnTo>
              </a:path>
            </a:pathLst>
          </a:custGeom>
          <a:ln w="57150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65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2 2"/>
          <p:cNvCxnSpPr/>
          <p:nvPr/>
        </p:nvCxnSpPr>
        <p:spPr>
          <a:xfrm flipV="1">
            <a:off x="1466517" y="4449225"/>
            <a:ext cx="6216289" cy="1"/>
          </a:xfrm>
          <a:prstGeom prst="straightConnector1">
            <a:avLst/>
          </a:prstGeom>
          <a:ln w="76200" cmpd="sng">
            <a:solidFill>
              <a:schemeClr val="tx1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047209" y="4546257"/>
            <a:ext cx="90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Time</a:t>
            </a:r>
            <a:endParaRPr lang="it-IT" sz="2800" dirty="0"/>
          </a:p>
        </p:txBody>
      </p:sp>
      <p:sp>
        <p:nvSpPr>
          <p:cNvPr id="6" name="Nuvola 5"/>
          <p:cNvSpPr/>
          <p:nvPr/>
        </p:nvSpPr>
        <p:spPr>
          <a:xfrm rot="16200000">
            <a:off x="104808" y="1026404"/>
            <a:ext cx="2960107" cy="1425250"/>
          </a:xfrm>
          <a:prstGeom prst="cloud">
            <a:avLst/>
          </a:prstGeom>
          <a:solidFill>
            <a:srgbClr val="66006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" name="Freccia giù 6"/>
          <p:cNvSpPr/>
          <p:nvPr/>
        </p:nvSpPr>
        <p:spPr>
          <a:xfrm rot="16200000">
            <a:off x="3996201" y="1001894"/>
            <a:ext cx="489033" cy="13228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967583" y="918849"/>
            <a:ext cx="2015380" cy="15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3257" y="5"/>
            <a:ext cx="885075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Conclusions</a:t>
            </a:r>
          </a:p>
          <a:p>
            <a:pPr algn="ctr"/>
            <a:endParaRPr lang="it-IT" sz="3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GB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b="1" dirty="0">
                <a:latin typeface="Times New Roman"/>
                <a:cs typeface="Times New Roman"/>
              </a:rPr>
              <a:t>New </a:t>
            </a:r>
            <a:r>
              <a:rPr lang="en-GB" sz="2600" b="1" dirty="0" smtClean="0">
                <a:latin typeface="Times New Roman"/>
                <a:cs typeface="Times New Roman"/>
              </a:rPr>
              <a:t>behaviour </a:t>
            </a:r>
            <a:r>
              <a:rPr lang="en-GB" sz="2600" dirty="0" smtClean="0">
                <a:latin typeface="Times New Roman"/>
                <a:cs typeface="Times New Roman"/>
              </a:rPr>
              <a:t>of systems with long range interactions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597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3257" y="5"/>
            <a:ext cx="885075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Conclusions</a:t>
            </a:r>
          </a:p>
          <a:p>
            <a:pPr algn="ctr"/>
            <a:endParaRPr lang="it-IT" sz="3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GB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b="1" dirty="0">
                <a:latin typeface="Times New Roman"/>
                <a:cs typeface="Times New Roman"/>
              </a:rPr>
              <a:t>New </a:t>
            </a:r>
            <a:r>
              <a:rPr lang="en-GB" sz="2600" b="1" dirty="0" smtClean="0">
                <a:latin typeface="Times New Roman"/>
                <a:cs typeface="Times New Roman"/>
              </a:rPr>
              <a:t>behaviour </a:t>
            </a:r>
            <a:r>
              <a:rPr lang="en-GB" sz="2600" dirty="0" smtClean="0">
                <a:latin typeface="Times New Roman"/>
                <a:cs typeface="Times New Roman"/>
              </a:rPr>
              <a:t>of systems with long range interactions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dirty="0" smtClean="0">
                <a:latin typeface="Times New Roman"/>
                <a:cs typeface="Times New Roman"/>
              </a:rPr>
              <a:t>New </a:t>
            </a:r>
            <a:r>
              <a:rPr lang="en-GB" sz="2600" b="1" dirty="0" smtClean="0">
                <a:latin typeface="Times New Roman"/>
                <a:cs typeface="Times New Roman"/>
              </a:rPr>
              <a:t>dynamical mechanism </a:t>
            </a:r>
            <a:r>
              <a:rPr lang="en-GB" sz="2600" dirty="0" smtClean="0">
                <a:latin typeface="Times New Roman"/>
                <a:cs typeface="Times New Roman"/>
              </a:rPr>
              <a:t>for the formation of a disk and spiral arms (+ bar, rings…) 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343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3257" y="5"/>
            <a:ext cx="885075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Conclusions</a:t>
            </a:r>
          </a:p>
          <a:p>
            <a:pPr algn="ctr"/>
            <a:endParaRPr lang="it-IT" sz="3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GB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b="1" dirty="0">
                <a:latin typeface="Times New Roman"/>
                <a:cs typeface="Times New Roman"/>
              </a:rPr>
              <a:t>New </a:t>
            </a:r>
            <a:r>
              <a:rPr lang="en-GB" sz="2600" b="1" dirty="0" smtClean="0">
                <a:latin typeface="Times New Roman"/>
                <a:cs typeface="Times New Roman"/>
              </a:rPr>
              <a:t>behaviour </a:t>
            </a:r>
            <a:r>
              <a:rPr lang="en-GB" sz="2600" dirty="0" smtClean="0">
                <a:latin typeface="Times New Roman"/>
                <a:cs typeface="Times New Roman"/>
              </a:rPr>
              <a:t>of systems with long range interactions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dirty="0" smtClean="0">
                <a:latin typeface="Times New Roman"/>
                <a:cs typeface="Times New Roman"/>
              </a:rPr>
              <a:t>New </a:t>
            </a:r>
            <a:r>
              <a:rPr lang="en-GB" sz="2600" b="1" dirty="0" smtClean="0">
                <a:latin typeface="Times New Roman"/>
                <a:cs typeface="Times New Roman"/>
              </a:rPr>
              <a:t>dynamical mechanism </a:t>
            </a:r>
            <a:r>
              <a:rPr lang="en-GB" sz="2600" dirty="0" smtClean="0">
                <a:latin typeface="Times New Roman"/>
                <a:cs typeface="Times New Roman"/>
              </a:rPr>
              <a:t>for the formation of a disk and spiral arms (+ bar, rings…) 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dirty="0">
                <a:latin typeface="Times New Roman"/>
                <a:cs typeface="Times New Roman"/>
              </a:rPr>
              <a:t>I</a:t>
            </a:r>
            <a:r>
              <a:rPr lang="en-GB" sz="2600" dirty="0" smtClean="0">
                <a:latin typeface="Times New Roman"/>
                <a:cs typeface="Times New Roman"/>
              </a:rPr>
              <a:t>nterpretation </a:t>
            </a:r>
            <a:r>
              <a:rPr lang="en-GB" sz="2600" dirty="0" smtClean="0">
                <a:latin typeface="Times New Roman"/>
                <a:cs typeface="Times New Roman"/>
              </a:rPr>
              <a:t>of the </a:t>
            </a:r>
            <a:r>
              <a:rPr lang="en-GB" sz="2600" b="1" dirty="0" smtClean="0">
                <a:latin typeface="Times New Roman"/>
                <a:cs typeface="Times New Roman"/>
              </a:rPr>
              <a:t>velocity maps </a:t>
            </a:r>
            <a:r>
              <a:rPr lang="en-GB" sz="2600" dirty="0" smtClean="0">
                <a:latin typeface="Times New Roman"/>
                <a:cs typeface="Times New Roman"/>
              </a:rPr>
              <a:t>of external galaxies 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984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3257" y="5"/>
            <a:ext cx="8850753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Conclusions</a:t>
            </a:r>
          </a:p>
          <a:p>
            <a:pPr algn="ctr"/>
            <a:endParaRPr lang="it-IT" sz="3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GB" sz="2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b="1" dirty="0">
                <a:latin typeface="Times New Roman"/>
                <a:cs typeface="Times New Roman"/>
              </a:rPr>
              <a:t>New </a:t>
            </a:r>
            <a:r>
              <a:rPr lang="en-GB" sz="2600" b="1" dirty="0" smtClean="0">
                <a:latin typeface="Times New Roman"/>
                <a:cs typeface="Times New Roman"/>
              </a:rPr>
              <a:t>behaviour </a:t>
            </a:r>
            <a:r>
              <a:rPr lang="en-GB" sz="2600" dirty="0" smtClean="0">
                <a:latin typeface="Times New Roman"/>
                <a:cs typeface="Times New Roman"/>
              </a:rPr>
              <a:t>of systems with long range interactions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dirty="0" smtClean="0">
                <a:latin typeface="Times New Roman"/>
                <a:cs typeface="Times New Roman"/>
              </a:rPr>
              <a:t>New </a:t>
            </a:r>
            <a:r>
              <a:rPr lang="en-GB" sz="2600" b="1" dirty="0" smtClean="0">
                <a:latin typeface="Times New Roman"/>
                <a:cs typeface="Times New Roman"/>
              </a:rPr>
              <a:t>dynamical mechanism </a:t>
            </a:r>
            <a:r>
              <a:rPr lang="en-GB" sz="2600" dirty="0" smtClean="0">
                <a:latin typeface="Times New Roman"/>
                <a:cs typeface="Times New Roman"/>
              </a:rPr>
              <a:t>for the formation of a disk and spiral arms (+ bar, rings…) 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>
                <a:latin typeface="Times New Roman"/>
                <a:cs typeface="Times New Roman"/>
              </a:rPr>
              <a:t>I</a:t>
            </a:r>
            <a:r>
              <a:rPr lang="en-GB" sz="2600" smtClean="0">
                <a:latin typeface="Times New Roman"/>
                <a:cs typeface="Times New Roman"/>
              </a:rPr>
              <a:t>nterpretation </a:t>
            </a:r>
            <a:r>
              <a:rPr lang="en-GB" sz="2600" dirty="0" smtClean="0">
                <a:latin typeface="Times New Roman"/>
                <a:cs typeface="Times New Roman"/>
              </a:rPr>
              <a:t>of the </a:t>
            </a:r>
            <a:r>
              <a:rPr lang="en-GB" sz="2600" b="1" dirty="0" smtClean="0">
                <a:latin typeface="Times New Roman"/>
                <a:cs typeface="Times New Roman"/>
              </a:rPr>
              <a:t>velocity maps </a:t>
            </a:r>
            <a:r>
              <a:rPr lang="en-GB" sz="2600" dirty="0" smtClean="0">
                <a:latin typeface="Times New Roman"/>
                <a:cs typeface="Times New Roman"/>
              </a:rPr>
              <a:t>of external galaxies </a:t>
            </a:r>
          </a:p>
          <a:p>
            <a:pPr marL="457200" indent="-457200">
              <a:buFont typeface="Wingdings" charset="2"/>
              <a:buChar char="Ø"/>
            </a:pPr>
            <a:endParaRPr lang="en-GB" sz="2600" dirty="0" smtClean="0">
              <a:latin typeface="Times New Roman"/>
              <a:cs typeface="Times New Roman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600" dirty="0" smtClean="0">
                <a:latin typeface="Times New Roman"/>
                <a:cs typeface="Times New Roman"/>
              </a:rPr>
              <a:t>Qualitative </a:t>
            </a:r>
            <a:r>
              <a:rPr lang="en-GB" sz="2600" b="1" dirty="0" smtClean="0">
                <a:latin typeface="Times New Roman"/>
                <a:cs typeface="Times New Roman"/>
              </a:rPr>
              <a:t>predictions</a:t>
            </a:r>
            <a:r>
              <a:rPr lang="en-GB" sz="2600" dirty="0" smtClean="0">
                <a:latin typeface="Times New Roman"/>
                <a:cs typeface="Times New Roman"/>
              </a:rPr>
              <a:t> for the velocity fields in our Galaxy </a:t>
            </a:r>
            <a:endParaRPr lang="en-GB" sz="2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306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ogo_INFN_mob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8" y="221394"/>
            <a:ext cx="299720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 descr="slide_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31"/>
          <a:stretch/>
        </p:blipFill>
        <p:spPr>
          <a:xfrm>
            <a:off x="3588056" y="615432"/>
            <a:ext cx="5388446" cy="1082350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2" name="Immagine 1" descr="mes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" y="2366618"/>
            <a:ext cx="5438777" cy="144623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612594" y="2344223"/>
            <a:ext cx="3450888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HPC resources of The Institute for scientific Computing and Simulation financed by Region Ile de France and the project</a:t>
            </a:r>
          </a:p>
          <a:p>
            <a:pPr algn="ctr"/>
            <a:r>
              <a:rPr lang="en-GB" dirty="0" err="1" smtClean="0"/>
              <a:t>Equip@Meso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2214572" y="3988723"/>
            <a:ext cx="6364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it-IT" b="1" dirty="0">
                <a:solidFill>
                  <a:srgbClr val="FF0000"/>
                </a:solidFill>
                <a:hlinkClick r:id="rId5"/>
              </a:rPr>
              <a:t>https://francescosyloslabini.info/</a:t>
            </a:r>
            <a:endParaRPr lang="it-IT" b="1" dirty="0">
              <a:solidFill>
                <a:srgbClr val="FF0000"/>
              </a:solidFill>
            </a:endParaRPr>
          </a:p>
          <a:p>
            <a:pPr marL="571500" indent="-571500">
              <a:buFont typeface="Arial"/>
              <a:buChar char="•"/>
            </a:pPr>
            <a:endParaRPr lang="it-IT" b="1" dirty="0">
              <a:solidFill>
                <a:srgbClr val="FF0000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it-IT" b="1" dirty="0">
                <a:solidFill>
                  <a:srgbClr val="FF0000"/>
                </a:solidFill>
                <a:hlinkClick r:id="rId6"/>
              </a:rPr>
              <a:t>https://www.isc.cnr.it/groups/transgrav/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4" name="Nuvola 3"/>
          <p:cNvSpPr/>
          <p:nvPr/>
        </p:nvSpPr>
        <p:spPr>
          <a:xfrm>
            <a:off x="423317" y="1360848"/>
            <a:ext cx="977645" cy="624982"/>
          </a:xfrm>
          <a:prstGeom prst="clou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701672" y="1176182"/>
            <a:ext cx="288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IC: out of equilibrium system </a:t>
            </a:r>
          </a:p>
        </p:txBody>
      </p:sp>
    </p:spTree>
    <p:extLst>
      <p:ext uri="{BB962C8B-B14F-4D97-AF65-F5344CB8AC3E}">
        <p14:creationId xmlns:p14="http://schemas.microsoft.com/office/powerpoint/2010/main" val="169050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4" name="Nuvola 3"/>
          <p:cNvSpPr/>
          <p:nvPr/>
        </p:nvSpPr>
        <p:spPr>
          <a:xfrm>
            <a:off x="423317" y="1360848"/>
            <a:ext cx="977645" cy="624982"/>
          </a:xfrm>
          <a:prstGeom prst="clou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" descr="alpha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13342" r="72114" b="61751"/>
          <a:stretch/>
        </p:blipFill>
        <p:spPr bwMode="auto">
          <a:xfrm>
            <a:off x="685368" y="3326518"/>
            <a:ext cx="1431191" cy="15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701672" y="1176182"/>
            <a:ext cx="288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IC: out of equilibrium system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57962" y="2107293"/>
            <a:ext cx="2622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Violent relaxation: global collapse, mean-field dynamics, collisionless physics 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927250" y="2378965"/>
            <a:ext cx="211655" cy="74594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1138915" y="4687064"/>
            <a:ext cx="401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Quasi stationary </a:t>
            </a:r>
            <a:r>
              <a:rPr lang="en-US" dirty="0" smtClean="0"/>
              <a:t>state (virial equilibrium)</a:t>
            </a:r>
            <a:endParaRPr lang="en-US" dirty="0"/>
          </a:p>
        </p:txBody>
      </p:sp>
      <p:pic>
        <p:nvPicPr>
          <p:cNvPr id="10" name="Immagine 9" descr="tau_D_sim_sqrt_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83" y="1764393"/>
            <a:ext cx="2616200" cy="685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8323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4" name="Nuvola 3"/>
          <p:cNvSpPr/>
          <p:nvPr/>
        </p:nvSpPr>
        <p:spPr>
          <a:xfrm>
            <a:off x="423317" y="1360848"/>
            <a:ext cx="977645" cy="624982"/>
          </a:xfrm>
          <a:prstGeom prst="clou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" descr="alpha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13342" r="72114" b="61751"/>
          <a:stretch/>
        </p:blipFill>
        <p:spPr bwMode="auto">
          <a:xfrm>
            <a:off x="685368" y="3326518"/>
            <a:ext cx="1431191" cy="15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701672" y="1176182"/>
            <a:ext cx="288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IC: out of equilibrium system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57962" y="2107293"/>
            <a:ext cx="2622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Violent relaxation: global collapse, mean-field dynamics, collisionless physics 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927250" y="2378965"/>
            <a:ext cx="211655" cy="74594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1138915" y="4687064"/>
            <a:ext cx="401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Quasi stationary </a:t>
            </a:r>
            <a:r>
              <a:rPr lang="en-US" dirty="0" smtClean="0"/>
              <a:t>state (virial equilibrium)</a:t>
            </a:r>
            <a:endParaRPr lang="en-US" dirty="0"/>
          </a:p>
        </p:txBody>
      </p:sp>
      <p:pic>
        <p:nvPicPr>
          <p:cNvPr id="22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03" y="3124909"/>
            <a:ext cx="2398311" cy="854516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  <a:round/>
            <a:headEnd/>
            <a:tailEnd/>
          </a:ln>
          <a:effectLst>
            <a:outerShdw blurRad="50800" dist="76201" dir="2700000" rotWithShape="0">
              <a:srgbClr val="000000">
                <a:alpha val="42998"/>
              </a:srgbClr>
            </a:outerShdw>
          </a:effectLst>
        </p:spPr>
      </p:pic>
      <p:cxnSp>
        <p:nvCxnSpPr>
          <p:cNvPr id="24" name="Connettore 2 23"/>
          <p:cNvCxnSpPr/>
          <p:nvPr/>
        </p:nvCxnSpPr>
        <p:spPr>
          <a:xfrm>
            <a:off x="2287900" y="4223673"/>
            <a:ext cx="4989011" cy="2016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4593820" y="2571750"/>
            <a:ext cx="2818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Collisional </a:t>
            </a:r>
            <a:r>
              <a:rPr lang="en-US" dirty="0" smtClean="0">
                <a:solidFill>
                  <a:srgbClr val="0000FF"/>
                </a:solidFill>
              </a:rPr>
              <a:t>relaxation (&gt;&gt; </a:t>
            </a:r>
            <a:r>
              <a:rPr lang="en-US" b="1" dirty="0" smtClean="0">
                <a:solidFill>
                  <a:srgbClr val="0000FF"/>
                </a:solidFill>
              </a:rPr>
              <a:t>T</a:t>
            </a:r>
            <a:r>
              <a:rPr lang="en-US" b="1" baseline="-25000" dirty="0" smtClean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6" name="Picture 8" descr="dp2.tiff"/>
          <p:cNvPicPr>
            <a:picLocks noChangeAspect="1"/>
          </p:cNvPicPr>
          <p:nvPr/>
        </p:nvPicPr>
        <p:blipFill rotWithShape="1">
          <a:blip r:embed="rId5"/>
          <a:srcRect l="4536" t="5776" r="50973" b="54633"/>
          <a:stretch/>
        </p:blipFill>
        <p:spPr bwMode="auto">
          <a:xfrm>
            <a:off x="7317227" y="3497091"/>
            <a:ext cx="1683161" cy="137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>
              <a:srgbClr val="000000">
                <a:alpha val="43000"/>
              </a:srgbClr>
            </a:outerShdw>
          </a:effectLst>
        </p:spPr>
      </p:pic>
      <p:sp>
        <p:nvSpPr>
          <p:cNvPr id="28" name="Ovale 27"/>
          <p:cNvSpPr/>
          <p:nvPr/>
        </p:nvSpPr>
        <p:spPr>
          <a:xfrm>
            <a:off x="8146115" y="3979430"/>
            <a:ext cx="141104" cy="17626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Ovale 29"/>
          <p:cNvSpPr/>
          <p:nvPr/>
        </p:nvSpPr>
        <p:spPr>
          <a:xfrm>
            <a:off x="8005011" y="4067565"/>
            <a:ext cx="141104" cy="176269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 descr="tau_D_sim_sqrt_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83" y="1764393"/>
            <a:ext cx="2616200" cy="685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7603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Systems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66688" y="1122686"/>
            <a:ext cx="89773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If the system is isolated and confined in space and momentum:  </a:t>
            </a:r>
          </a:p>
        </p:txBody>
      </p:sp>
      <p:pic>
        <p:nvPicPr>
          <p:cNvPr id="2" name="Immagin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866990"/>
            <a:ext cx="8013700" cy="116840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43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pic>
        <p:nvPicPr>
          <p:cNvPr id="2" name="Immagin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3" y="1578582"/>
            <a:ext cx="3820408" cy="627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3" y="877687"/>
            <a:ext cx="4220204" cy="649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arentesi graffa aperta 9"/>
          <p:cNvSpPr/>
          <p:nvPr/>
        </p:nvSpPr>
        <p:spPr>
          <a:xfrm>
            <a:off x="129138" y="877686"/>
            <a:ext cx="443971" cy="14249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152131" y="1019122"/>
            <a:ext cx="36469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Collisionless Boltzmann equation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Poisson equation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93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pic>
        <p:nvPicPr>
          <p:cNvPr id="2" name="Immagin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3" y="1578582"/>
            <a:ext cx="3820408" cy="627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3" y="877687"/>
            <a:ext cx="4220204" cy="649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arentesi graffa aperta 9"/>
          <p:cNvSpPr/>
          <p:nvPr/>
        </p:nvSpPr>
        <p:spPr>
          <a:xfrm>
            <a:off x="129138" y="877686"/>
            <a:ext cx="443971" cy="14249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1"/>
          <a:stretch/>
        </p:blipFill>
        <p:spPr>
          <a:xfrm>
            <a:off x="2345937" y="2581431"/>
            <a:ext cx="2908848" cy="807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1767077" y="2465745"/>
            <a:ext cx="529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+</a:t>
            </a:r>
            <a:endParaRPr lang="it-IT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806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pic>
        <p:nvPicPr>
          <p:cNvPr id="2" name="Immagin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3" y="1578582"/>
            <a:ext cx="3820408" cy="627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3" y="877687"/>
            <a:ext cx="4220204" cy="649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arentesi graffa aperta 9"/>
          <p:cNvSpPr/>
          <p:nvPr/>
        </p:nvSpPr>
        <p:spPr>
          <a:xfrm>
            <a:off x="129138" y="877686"/>
            <a:ext cx="443971" cy="14249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633453" y="3669744"/>
            <a:ext cx="6578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Stationary</a:t>
            </a:r>
            <a:r>
              <a:rPr lang="it-IT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solutions</a:t>
            </a:r>
            <a:r>
              <a:rPr lang="it-IT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of the </a:t>
            </a:r>
            <a:r>
              <a:rPr lang="it-IT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VP’s</a:t>
            </a:r>
            <a:r>
              <a:rPr lang="it-IT" sz="28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it-IT" sz="28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equations</a:t>
            </a:r>
            <a:endParaRPr lang="it-IT" sz="28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Immagin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4503738"/>
            <a:ext cx="3670300" cy="469900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1767077" y="2465745"/>
            <a:ext cx="529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+</a:t>
            </a:r>
            <a:endParaRPr lang="it-IT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Immagine 12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1"/>
          <a:stretch/>
        </p:blipFill>
        <p:spPr>
          <a:xfrm>
            <a:off x="2345937" y="2581431"/>
            <a:ext cx="2908848" cy="807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4" name="Nuvola 3"/>
          <p:cNvSpPr/>
          <p:nvPr/>
        </p:nvSpPr>
        <p:spPr>
          <a:xfrm>
            <a:off x="423317" y="1360848"/>
            <a:ext cx="977645" cy="624982"/>
          </a:xfrm>
          <a:prstGeom prst="clou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701672" y="1176182"/>
            <a:ext cx="288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IC: out of equilibrium system </a:t>
            </a:r>
          </a:p>
        </p:txBody>
      </p:sp>
    </p:spTree>
    <p:extLst>
      <p:ext uri="{BB962C8B-B14F-4D97-AF65-F5344CB8AC3E}">
        <p14:creationId xmlns:p14="http://schemas.microsoft.com/office/powerpoint/2010/main" val="340169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211821"/>
            <a:ext cx="9144000" cy="345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/>
                <a:cs typeface="Times New Roman"/>
              </a:rPr>
              <a:t>  Outline </a:t>
            </a:r>
          </a:p>
          <a:p>
            <a:pPr algn="ctr"/>
            <a:endParaRPr lang="en-GB" sz="3200" b="1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Long Range Interacting and Self </a:t>
            </a:r>
            <a:r>
              <a:rPr lang="en-GB" sz="2400" dirty="0">
                <a:latin typeface="Times New Roman"/>
                <a:cs typeface="Times New Roman"/>
              </a:rPr>
              <a:t>Gravitating Systems </a:t>
            </a:r>
            <a:endParaRPr lang="en-GB" sz="2400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Collapse of an isolated self-gravitating cloud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Formation of a disk and transient arms/bar/rings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Astrophysical considerations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Cosmological considerations </a:t>
            </a:r>
            <a:endParaRPr lang="en-GB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86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4" name="Nuvola 3"/>
          <p:cNvSpPr/>
          <p:nvPr/>
        </p:nvSpPr>
        <p:spPr>
          <a:xfrm>
            <a:off x="423317" y="1360848"/>
            <a:ext cx="977645" cy="624982"/>
          </a:xfrm>
          <a:prstGeom prst="clou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" descr="alpha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13342" r="72114" b="61751"/>
          <a:stretch/>
        </p:blipFill>
        <p:spPr bwMode="auto">
          <a:xfrm>
            <a:off x="685368" y="3326518"/>
            <a:ext cx="1431191" cy="15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701672" y="1176182"/>
            <a:ext cx="288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IC: out of equilibrium system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57962" y="2107293"/>
            <a:ext cx="2622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Violent relaxation: global collapse, mean-field dynamics, collisionless physics 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927250" y="2378965"/>
            <a:ext cx="211655" cy="74594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23314" y="4696844"/>
            <a:ext cx="401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Quasi stationary </a:t>
            </a:r>
            <a:r>
              <a:rPr lang="en-US" dirty="0" smtClean="0"/>
              <a:t>state (virial equilibrium)</a:t>
            </a:r>
            <a:endParaRPr lang="en-US" dirty="0"/>
          </a:p>
        </p:txBody>
      </p:sp>
      <p:pic>
        <p:nvPicPr>
          <p:cNvPr id="10" name="Immagine 9" descr="tau_D_sim_sqrt_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59" y="3684553"/>
            <a:ext cx="2275434" cy="59647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6458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Self Gravitating 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4" name="Nuvola 3"/>
          <p:cNvSpPr/>
          <p:nvPr/>
        </p:nvSpPr>
        <p:spPr>
          <a:xfrm>
            <a:off x="423317" y="1360848"/>
            <a:ext cx="977645" cy="624982"/>
          </a:xfrm>
          <a:prstGeom prst="clou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" descr="alpha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13342" r="72114" b="61751"/>
          <a:stretch/>
        </p:blipFill>
        <p:spPr bwMode="auto">
          <a:xfrm>
            <a:off x="685368" y="3326518"/>
            <a:ext cx="1431191" cy="15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701672" y="1176182"/>
            <a:ext cx="288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IC: out of equilibrium system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57962" y="2107293"/>
            <a:ext cx="2622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Violent relaxation: global collapse, mean-field dynamics, collisionless physics 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927250" y="2378965"/>
            <a:ext cx="211655" cy="74594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23314" y="4696844"/>
            <a:ext cx="401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Quasi stationary </a:t>
            </a:r>
            <a:r>
              <a:rPr lang="en-US" dirty="0" smtClean="0"/>
              <a:t>state (virial equilibrium)</a:t>
            </a:r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666489" y="763136"/>
            <a:ext cx="43036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Questions</a:t>
            </a:r>
            <a:endParaRPr lang="en-GB" sz="3600" b="1" dirty="0" smtClean="0"/>
          </a:p>
          <a:p>
            <a:pPr algn="ctr"/>
            <a:endParaRPr lang="en-GB" sz="2400" dirty="0" smtClean="0"/>
          </a:p>
          <a:p>
            <a:pPr marL="342900" indent="-342900" algn="ctr">
              <a:buFont typeface="Arial"/>
              <a:buChar char="•"/>
            </a:pPr>
            <a:r>
              <a:rPr lang="en-GB" sz="2400" dirty="0" smtClean="0"/>
              <a:t>Is collisionless relaxation  really so </a:t>
            </a:r>
            <a:r>
              <a:rPr lang="en-GB" sz="2400" b="1" dirty="0" smtClean="0"/>
              <a:t>fast</a:t>
            </a:r>
            <a:r>
              <a:rPr lang="en-GB" sz="2400" dirty="0" smtClean="0"/>
              <a:t> ? </a:t>
            </a:r>
          </a:p>
          <a:p>
            <a:pPr marL="342900" indent="-342900" algn="ctr">
              <a:buFont typeface="Arial"/>
              <a:buChar char="•"/>
            </a:pPr>
            <a:endParaRPr lang="en-GB" sz="2400" dirty="0" smtClean="0"/>
          </a:p>
          <a:p>
            <a:pPr marL="342900" indent="-342900" algn="ctr">
              <a:buFont typeface="Arial"/>
              <a:buChar char="•"/>
            </a:pPr>
            <a:r>
              <a:rPr lang="en-GB" sz="2400" dirty="0" smtClean="0"/>
              <a:t>Does the </a:t>
            </a:r>
            <a:r>
              <a:rPr lang="en-GB" sz="2400" b="1" dirty="0" smtClean="0"/>
              <a:t>whole</a:t>
            </a:r>
            <a:r>
              <a:rPr lang="en-GB" sz="2400" dirty="0" smtClean="0"/>
              <a:t> system relax at the </a:t>
            </a:r>
            <a:r>
              <a:rPr lang="en-GB" sz="2400" b="1" dirty="0" smtClean="0"/>
              <a:t>same</a:t>
            </a:r>
            <a:r>
              <a:rPr lang="en-GB" sz="2400" dirty="0" smtClean="0"/>
              <a:t> time?</a:t>
            </a:r>
          </a:p>
          <a:p>
            <a:pPr marL="342900" indent="-342900" algn="ctr">
              <a:buFont typeface="Arial"/>
              <a:buChar char="•"/>
            </a:pPr>
            <a:endParaRPr lang="en-GB" sz="2400" dirty="0" smtClean="0"/>
          </a:p>
          <a:p>
            <a:pPr marL="342900" indent="-342900" algn="ctr">
              <a:buFont typeface="Arial"/>
              <a:buChar char="•"/>
            </a:pPr>
            <a:r>
              <a:rPr lang="en-GB" sz="2400" dirty="0" smtClean="0"/>
              <a:t>Is there </a:t>
            </a:r>
            <a:r>
              <a:rPr lang="en-GB" sz="2400" b="1" dirty="0" smtClean="0"/>
              <a:t>anything else </a:t>
            </a:r>
            <a:r>
              <a:rPr lang="en-GB" sz="2400" dirty="0" smtClean="0"/>
              <a:t>going on? </a:t>
            </a:r>
            <a:endParaRPr lang="en-GB" sz="2400" dirty="0"/>
          </a:p>
        </p:txBody>
      </p:sp>
      <p:sp>
        <p:nvSpPr>
          <p:cNvPr id="3" name="Rettangolo 2"/>
          <p:cNvSpPr/>
          <p:nvPr/>
        </p:nvSpPr>
        <p:spPr>
          <a:xfrm>
            <a:off x="4800610" y="763136"/>
            <a:ext cx="4270329" cy="4186317"/>
          </a:xfrm>
          <a:prstGeom prst="rect">
            <a:avLst/>
          </a:prstGeom>
          <a:noFill/>
          <a:ln w="5715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 descr="tau_D_sim_sqrt_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59" y="3661667"/>
            <a:ext cx="2275434" cy="59647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4216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211821"/>
            <a:ext cx="9144000" cy="345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/>
                <a:cs typeface="Times New Roman"/>
              </a:rPr>
              <a:t>  Outline </a:t>
            </a:r>
          </a:p>
          <a:p>
            <a:pPr algn="ctr"/>
            <a:endParaRPr lang="en-GB" sz="3200" b="1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Long Range Interacting and Self </a:t>
            </a:r>
            <a:r>
              <a:rPr lang="en-GB" sz="2400" dirty="0">
                <a:solidFill>
                  <a:srgbClr val="BFBFBF"/>
                </a:solidFill>
                <a:latin typeface="Times New Roman"/>
                <a:cs typeface="Times New Roman"/>
              </a:rPr>
              <a:t>Gravitating Systems </a:t>
            </a:r>
            <a:endParaRPr lang="en-GB" sz="2400" dirty="0" smtClean="0">
              <a:solidFill>
                <a:srgbClr val="BFBFBF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Collapse of an isolated self-gravitating cloud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Formation of a disk and transient arms/bar/rings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Astrophysical considerations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Cosmological considerations </a:t>
            </a:r>
            <a:endParaRPr lang="en-GB" sz="2400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544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76200"/>
            <a:ext cx="861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smtClean="0">
                <a:solidFill>
                  <a:srgbClr val="DE3434"/>
                </a:solidFill>
                <a:latin typeface="Times" charset="0"/>
              </a:rPr>
              <a:t>Dynamics of a </a:t>
            </a:r>
            <a:r>
              <a:rPr lang="en-US" sz="3000" b="1" dirty="0" smtClean="0">
                <a:solidFill>
                  <a:srgbClr val="DE3434"/>
                </a:solidFill>
                <a:latin typeface="Times" charset="0"/>
              </a:rPr>
              <a:t>spherical</a:t>
            </a:r>
            <a:r>
              <a:rPr lang="en-US" sz="3000" dirty="0" smtClean="0">
                <a:solidFill>
                  <a:srgbClr val="DE3434"/>
                </a:solidFill>
                <a:latin typeface="Times" charset="0"/>
              </a:rPr>
              <a:t> isolated, uniform cold cloud</a:t>
            </a:r>
            <a:endParaRPr lang="en-US" sz="3000" dirty="0">
              <a:latin typeface="Times" charset="0"/>
            </a:endParaRPr>
          </a:p>
        </p:txBody>
      </p:sp>
      <p:pic>
        <p:nvPicPr>
          <p:cNvPr id="3" name="Immagine 2" descr="tes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4" r="7265" b="11991"/>
          <a:stretch/>
        </p:blipFill>
        <p:spPr>
          <a:xfrm>
            <a:off x="352274" y="847829"/>
            <a:ext cx="3642553" cy="324675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41" y="3351759"/>
            <a:ext cx="4258379" cy="108622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109546" y="4704954"/>
            <a:ext cx="876526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latin typeface="Times New Roman"/>
                <a:cs typeface="Times New Roman"/>
              </a:rPr>
              <a:t>Joyce M., Marcos B.,  Sylos Labini F.,   MNRAS,  </a:t>
            </a:r>
            <a:r>
              <a:rPr lang="en-US" sz="1200" b="1" dirty="0">
                <a:latin typeface="Times New Roman"/>
                <a:cs typeface="Times New Roman"/>
              </a:rPr>
              <a:t>397</a:t>
            </a:r>
            <a:r>
              <a:rPr lang="en-US" sz="1200" dirty="0">
                <a:latin typeface="Times New Roman"/>
                <a:cs typeface="Times New Roman"/>
              </a:rPr>
              <a:t>, 2, 775-792 (2009) </a:t>
            </a:r>
            <a:r>
              <a:rPr lang="en-US" sz="1200" dirty="0" smtClean="0">
                <a:latin typeface="Times New Roman"/>
                <a:cs typeface="Times New Roman"/>
              </a:rPr>
              <a:t> Sylos</a:t>
            </a:r>
            <a:r>
              <a:rPr lang="en-US" sz="1200" dirty="0">
                <a:latin typeface="Times New Roman"/>
                <a:cs typeface="Times New Roman"/>
              </a:rPr>
              <a:t> Labini, F. 2013,  </a:t>
            </a:r>
            <a:r>
              <a:rPr lang="en-US" sz="1200" dirty="0" err="1">
                <a:latin typeface="Times New Roman"/>
                <a:cs typeface="Times New Roman"/>
              </a:rPr>
              <a:t>Astron.Astrophys</a:t>
            </a:r>
            <a:r>
              <a:rPr lang="en-US" sz="1200" dirty="0">
                <a:latin typeface="Times New Roman"/>
                <a:cs typeface="Times New Roman"/>
              </a:rPr>
              <a:t>, </a:t>
            </a:r>
            <a:r>
              <a:rPr lang="en-US" sz="1200" b="1" dirty="0">
                <a:latin typeface="Times New Roman"/>
                <a:cs typeface="Times New Roman"/>
              </a:rPr>
              <a:t>552A</a:t>
            </a:r>
            <a:r>
              <a:rPr lang="en-US" sz="1200" dirty="0">
                <a:latin typeface="Times New Roman"/>
                <a:cs typeface="Times New Roman"/>
              </a:rPr>
              <a:t>, 36</a:t>
            </a:r>
          </a:p>
        </p:txBody>
      </p:sp>
      <p:pic>
        <p:nvPicPr>
          <p:cNvPr id="6" name="Immagin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936909"/>
            <a:ext cx="2476500" cy="393700"/>
          </a:xfrm>
          <a:prstGeom prst="rect">
            <a:avLst/>
          </a:prstGeom>
        </p:spPr>
      </p:pic>
      <p:pic>
        <p:nvPicPr>
          <p:cNvPr id="8" name="Immagin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67121"/>
            <a:ext cx="2438400" cy="533400"/>
          </a:xfrm>
          <a:prstGeom prst="rect">
            <a:avLst/>
          </a:prstGeom>
        </p:spPr>
      </p:pic>
      <p:pic>
        <p:nvPicPr>
          <p:cNvPr id="9" name="Immagin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31" y="2120406"/>
            <a:ext cx="2438400" cy="533400"/>
          </a:xfrm>
          <a:prstGeom prst="rect">
            <a:avLst/>
          </a:prstGeom>
        </p:spPr>
      </p:pic>
      <p:sp>
        <p:nvSpPr>
          <p:cNvPr id="11" name="Parentesi graffa aperta 10"/>
          <p:cNvSpPr/>
          <p:nvPr/>
        </p:nvSpPr>
        <p:spPr>
          <a:xfrm>
            <a:off x="4224932" y="847829"/>
            <a:ext cx="391509" cy="1934353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17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herical_collaps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117" y="0"/>
            <a:ext cx="56627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5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e 21"/>
          <p:cNvSpPr/>
          <p:nvPr/>
        </p:nvSpPr>
        <p:spPr>
          <a:xfrm>
            <a:off x="4989018" y="1678883"/>
            <a:ext cx="2297969" cy="19802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Picture 5" descr="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5727700"/>
            <a:ext cx="20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76200"/>
            <a:ext cx="8818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/>
              </a:rPr>
              <a:t>Particles motion in a 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rapidly varying </a:t>
            </a:r>
            <a:r>
              <a:rPr lang="en-US" sz="2800" dirty="0">
                <a:solidFill>
                  <a:srgbClr val="FF0000"/>
                </a:solidFill>
                <a:latin typeface="Times New Roman"/>
              </a:rPr>
              <a:t>gravitational field </a:t>
            </a:r>
          </a:p>
        </p:txBody>
      </p:sp>
      <p:pic>
        <p:nvPicPr>
          <p:cNvPr id="10" name="Immagine 7" descr="c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294438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igura a mano libera 10"/>
          <p:cNvSpPr/>
          <p:nvPr/>
        </p:nvSpPr>
        <p:spPr>
          <a:xfrm>
            <a:off x="372916" y="1249161"/>
            <a:ext cx="2560018" cy="2607078"/>
          </a:xfrm>
          <a:custGeom>
            <a:avLst/>
            <a:gdLst>
              <a:gd name="connsiteX0" fmla="*/ 0 w 1935132"/>
              <a:gd name="connsiteY0" fmla="*/ 157552 h 1407587"/>
              <a:gd name="connsiteX1" fmla="*/ 514020 w 1935132"/>
              <a:gd name="connsiteY1" fmla="*/ 157552 h 1407587"/>
              <a:gd name="connsiteX2" fmla="*/ 997803 w 1935132"/>
              <a:gd name="connsiteY2" fmla="*/ 1407516 h 1407587"/>
              <a:gd name="connsiteX3" fmla="*/ 1441270 w 1935132"/>
              <a:gd name="connsiteY3" fmla="*/ 97070 h 1407587"/>
              <a:gd name="connsiteX4" fmla="*/ 1925053 w 1935132"/>
              <a:gd name="connsiteY4" fmla="*/ 97070 h 1407587"/>
              <a:gd name="connsiteX5" fmla="*/ 1925053 w 1935132"/>
              <a:gd name="connsiteY5" fmla="*/ 97070 h 1407587"/>
              <a:gd name="connsiteX6" fmla="*/ 1935132 w 1935132"/>
              <a:gd name="connsiteY6" fmla="*/ 137392 h 14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5132" h="1407587">
                <a:moveTo>
                  <a:pt x="0" y="157552"/>
                </a:moveTo>
                <a:cubicBezTo>
                  <a:pt x="173859" y="53388"/>
                  <a:pt x="347719" y="-50775"/>
                  <a:pt x="514020" y="157552"/>
                </a:cubicBezTo>
                <a:cubicBezTo>
                  <a:pt x="680321" y="365879"/>
                  <a:pt x="843261" y="1417596"/>
                  <a:pt x="997803" y="1407516"/>
                </a:cubicBezTo>
                <a:cubicBezTo>
                  <a:pt x="1152345" y="1397436"/>
                  <a:pt x="1286728" y="315478"/>
                  <a:pt x="1441270" y="97070"/>
                </a:cubicBezTo>
                <a:cubicBezTo>
                  <a:pt x="1595812" y="-121338"/>
                  <a:pt x="1925053" y="97070"/>
                  <a:pt x="1925053" y="97070"/>
                </a:cubicBezTo>
                <a:lnTo>
                  <a:pt x="1925053" y="97070"/>
                </a:lnTo>
                <a:lnTo>
                  <a:pt x="1935132" y="137392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1199379" y="1678884"/>
            <a:ext cx="201576" cy="22176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Connettore 1 16"/>
          <p:cNvCxnSpPr/>
          <p:nvPr/>
        </p:nvCxnSpPr>
        <p:spPr>
          <a:xfrm>
            <a:off x="1371435" y="2011540"/>
            <a:ext cx="200860" cy="788503"/>
          </a:xfrm>
          <a:prstGeom prst="line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1007892" y="2576574"/>
            <a:ext cx="191497" cy="899387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5170431" y="1761766"/>
            <a:ext cx="1894816" cy="182454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Figura a mano libera 24"/>
          <p:cNvSpPr/>
          <p:nvPr/>
        </p:nvSpPr>
        <p:spPr>
          <a:xfrm>
            <a:off x="362838" y="1249558"/>
            <a:ext cx="2560018" cy="1733429"/>
          </a:xfrm>
          <a:custGeom>
            <a:avLst/>
            <a:gdLst>
              <a:gd name="connsiteX0" fmla="*/ 0 w 1935132"/>
              <a:gd name="connsiteY0" fmla="*/ 157552 h 1407587"/>
              <a:gd name="connsiteX1" fmla="*/ 514020 w 1935132"/>
              <a:gd name="connsiteY1" fmla="*/ 157552 h 1407587"/>
              <a:gd name="connsiteX2" fmla="*/ 997803 w 1935132"/>
              <a:gd name="connsiteY2" fmla="*/ 1407516 h 1407587"/>
              <a:gd name="connsiteX3" fmla="*/ 1441270 w 1935132"/>
              <a:gd name="connsiteY3" fmla="*/ 97070 h 1407587"/>
              <a:gd name="connsiteX4" fmla="*/ 1925053 w 1935132"/>
              <a:gd name="connsiteY4" fmla="*/ 97070 h 1407587"/>
              <a:gd name="connsiteX5" fmla="*/ 1925053 w 1935132"/>
              <a:gd name="connsiteY5" fmla="*/ 97070 h 1407587"/>
              <a:gd name="connsiteX6" fmla="*/ 1935132 w 1935132"/>
              <a:gd name="connsiteY6" fmla="*/ 137392 h 14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5132" h="1407587">
                <a:moveTo>
                  <a:pt x="0" y="157552"/>
                </a:moveTo>
                <a:cubicBezTo>
                  <a:pt x="173859" y="53388"/>
                  <a:pt x="347719" y="-50775"/>
                  <a:pt x="514020" y="157552"/>
                </a:cubicBezTo>
                <a:cubicBezTo>
                  <a:pt x="680321" y="365879"/>
                  <a:pt x="843261" y="1417596"/>
                  <a:pt x="997803" y="1407516"/>
                </a:cubicBezTo>
                <a:cubicBezTo>
                  <a:pt x="1152345" y="1397436"/>
                  <a:pt x="1286728" y="315478"/>
                  <a:pt x="1441270" y="97070"/>
                </a:cubicBezTo>
                <a:cubicBezTo>
                  <a:pt x="1595812" y="-121338"/>
                  <a:pt x="1925053" y="97070"/>
                  <a:pt x="1925053" y="97070"/>
                </a:cubicBezTo>
                <a:lnTo>
                  <a:pt x="1925053" y="97070"/>
                </a:lnTo>
                <a:lnTo>
                  <a:pt x="1935132" y="137392"/>
                </a:lnTo>
              </a:path>
            </a:pathLst>
          </a:cu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 descr="frac_d_Phi(t)_d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28" y="4105074"/>
            <a:ext cx="7120729" cy="8988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195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7" descr="c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294438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p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360" y="965349"/>
            <a:ext cx="5478230" cy="400742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88900" dir="2700000">
              <a:srgbClr val="000000">
                <a:alpha val="43000"/>
              </a:srgbClr>
            </a:outerShdw>
          </a:effec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FF0000"/>
                </a:solidFill>
                <a:latin typeface="Times" charset="0"/>
              </a:rPr>
              <a:t>Probability of being ejected</a:t>
            </a:r>
            <a:endParaRPr lang="en-US" sz="2400" dirty="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18" name="Immagine 7" descr="c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294438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81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52450" y="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From cold to warm clouds</a:t>
            </a:r>
            <a:endParaRPr lang="en-US" sz="2400" dirty="0">
              <a:latin typeface="Times" charset="0"/>
            </a:endParaRPr>
          </a:p>
        </p:txBody>
      </p:sp>
      <p:pic>
        <p:nvPicPr>
          <p:cNvPr id="3" name="Picture 2" descr="f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35" y="655641"/>
            <a:ext cx="4644401" cy="4042349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88900" dir="270000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6"/>
          <p:cNvCxnSpPr>
            <a:cxnSpLocks noChangeShapeType="1"/>
          </p:cNvCxnSpPr>
          <p:nvPr/>
        </p:nvCxnSpPr>
        <p:spPr bwMode="auto">
          <a:xfrm>
            <a:off x="5977632" y="782829"/>
            <a:ext cx="0" cy="36890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7"/>
          <p:cNvSpPr txBox="1">
            <a:spLocks noChangeArrowheads="1"/>
          </p:cNvSpPr>
          <p:nvPr/>
        </p:nvSpPr>
        <p:spPr bwMode="auto">
          <a:xfrm rot="5400000">
            <a:off x="5059106" y="2275702"/>
            <a:ext cx="25563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i="1" dirty="0"/>
              <a:t>contraction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49357" y="4748241"/>
            <a:ext cx="4103547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000" dirty="0">
                <a:latin typeface="Times New Roman"/>
                <a:cs typeface="Times New Roman"/>
              </a:rPr>
              <a:t>Sylos Labini, F, </a:t>
            </a:r>
            <a:r>
              <a:rPr lang="en-US" sz="1000" dirty="0" smtClean="0">
                <a:latin typeface="Times New Roman"/>
                <a:cs typeface="Times New Roman"/>
              </a:rPr>
              <a:t>Mon.Not.R.Acad.Soc, </a:t>
            </a:r>
            <a:r>
              <a:rPr lang="en-US" sz="1000" b="1" dirty="0">
                <a:latin typeface="Times New Roman"/>
                <a:cs typeface="Times New Roman"/>
              </a:rPr>
              <a:t>429</a:t>
            </a:r>
            <a:r>
              <a:rPr lang="en-US" sz="1000" dirty="0">
                <a:latin typeface="Times New Roman"/>
                <a:cs typeface="Times New Roman"/>
              </a:rPr>
              <a:t>, 679, 2013</a:t>
            </a:r>
          </a:p>
        </p:txBody>
      </p:sp>
      <p:cxnSp>
        <p:nvCxnSpPr>
          <p:cNvPr id="8" name="Straight Arrow Connector 6"/>
          <p:cNvCxnSpPr>
            <a:cxnSpLocks noChangeShapeType="1"/>
          </p:cNvCxnSpPr>
          <p:nvPr/>
        </p:nvCxnSpPr>
        <p:spPr bwMode="auto">
          <a:xfrm flipV="1">
            <a:off x="778184" y="984077"/>
            <a:ext cx="0" cy="348780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7"/>
          <p:cNvSpPr txBox="1">
            <a:spLocks noChangeArrowheads="1"/>
          </p:cNvSpPr>
          <p:nvPr/>
        </p:nvSpPr>
        <p:spPr bwMode="auto">
          <a:xfrm rot="16200000">
            <a:off x="-830916" y="2275702"/>
            <a:ext cx="25563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i="1" dirty="0" smtClean="0">
                <a:solidFill>
                  <a:srgbClr val="FF0000"/>
                </a:solidFill>
              </a:rPr>
              <a:t>Warmer IC</a:t>
            </a:r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3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52450" y="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From cold to warm clouds</a:t>
            </a:r>
            <a:endParaRPr lang="en-US" sz="2400" dirty="0">
              <a:latin typeface="Times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 rot="16200000">
            <a:off x="630441" y="2275702"/>
            <a:ext cx="25563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i="1" dirty="0" smtClean="0">
                <a:solidFill>
                  <a:srgbClr val="FF0000"/>
                </a:solidFill>
              </a:rPr>
              <a:t>Warmer IC</a:t>
            </a:r>
            <a:endParaRPr lang="en-GB" i="1" dirty="0">
              <a:solidFill>
                <a:srgbClr val="FF0000"/>
              </a:solidFill>
            </a:endParaRPr>
          </a:p>
        </p:txBody>
      </p:sp>
      <p:pic>
        <p:nvPicPr>
          <p:cNvPr id="17" name="Picture 2" descr="f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35" y="655641"/>
            <a:ext cx="4644401" cy="4042349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88900" dir="2700000">
              <a:srgbClr val="000000">
                <a:alpha val="43000"/>
              </a:srgbClr>
            </a:outerShdw>
          </a:effectLst>
        </p:spPr>
      </p:pic>
      <p:cxnSp>
        <p:nvCxnSpPr>
          <p:cNvPr id="18" name="Straight Arrow Connector 6"/>
          <p:cNvCxnSpPr>
            <a:cxnSpLocks noChangeShapeType="1"/>
          </p:cNvCxnSpPr>
          <p:nvPr/>
        </p:nvCxnSpPr>
        <p:spPr bwMode="auto">
          <a:xfrm>
            <a:off x="5977632" y="782829"/>
            <a:ext cx="0" cy="36890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7"/>
          <p:cNvSpPr txBox="1">
            <a:spLocks noChangeArrowheads="1"/>
          </p:cNvSpPr>
          <p:nvPr/>
        </p:nvSpPr>
        <p:spPr bwMode="auto">
          <a:xfrm rot="5400000">
            <a:off x="5059106" y="2275702"/>
            <a:ext cx="25563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i="1" dirty="0"/>
              <a:t>contraction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1049357" y="4748241"/>
            <a:ext cx="4103547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000" dirty="0">
                <a:latin typeface="Times New Roman"/>
                <a:cs typeface="Times New Roman"/>
              </a:rPr>
              <a:t>Sylos Labini, F, </a:t>
            </a:r>
            <a:r>
              <a:rPr lang="en-US" sz="1000" dirty="0" smtClean="0">
                <a:latin typeface="Times New Roman"/>
                <a:cs typeface="Times New Roman"/>
              </a:rPr>
              <a:t>Mon.Not.R.Acad.Soc, </a:t>
            </a:r>
            <a:r>
              <a:rPr lang="en-US" sz="1000" b="1" dirty="0">
                <a:latin typeface="Times New Roman"/>
                <a:cs typeface="Times New Roman"/>
              </a:rPr>
              <a:t>429</a:t>
            </a:r>
            <a:r>
              <a:rPr lang="en-US" sz="1000" dirty="0">
                <a:latin typeface="Times New Roman"/>
                <a:cs typeface="Times New Roman"/>
              </a:rPr>
              <a:t>, 679, 2013</a:t>
            </a:r>
          </a:p>
        </p:txBody>
      </p:sp>
      <p:cxnSp>
        <p:nvCxnSpPr>
          <p:cNvPr id="21" name="Straight Arrow Connector 6"/>
          <p:cNvCxnSpPr>
            <a:cxnSpLocks noChangeShapeType="1"/>
          </p:cNvCxnSpPr>
          <p:nvPr/>
        </p:nvCxnSpPr>
        <p:spPr bwMode="auto">
          <a:xfrm flipV="1">
            <a:off x="778184" y="984077"/>
            <a:ext cx="0" cy="348780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7"/>
          <p:cNvSpPr txBox="1">
            <a:spLocks noChangeArrowheads="1"/>
          </p:cNvSpPr>
          <p:nvPr/>
        </p:nvSpPr>
        <p:spPr bwMode="auto">
          <a:xfrm rot="16200000">
            <a:off x="-830916" y="2275702"/>
            <a:ext cx="25563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i="1" dirty="0" smtClean="0">
                <a:solidFill>
                  <a:srgbClr val="FF0000"/>
                </a:solidFill>
              </a:rPr>
              <a:t>Warmer IC</a:t>
            </a:r>
            <a:endParaRPr lang="en-GB" i="1" dirty="0">
              <a:solidFill>
                <a:srgbClr val="FF0000"/>
              </a:solidFill>
            </a:endParaRPr>
          </a:p>
        </p:txBody>
      </p:sp>
      <p:pic>
        <p:nvPicPr>
          <p:cNvPr id="9" name="Picture 2" descr="f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42" y="782829"/>
            <a:ext cx="4224763" cy="3848100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889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37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From cold to warm clouds</a:t>
            </a:r>
            <a:endParaRPr lang="en-US" sz="2400" dirty="0">
              <a:latin typeface="Times" charset="0"/>
            </a:endParaRPr>
          </a:p>
        </p:txBody>
      </p:sp>
      <p:pic>
        <p:nvPicPr>
          <p:cNvPr id="3" name="Picture 2" descr="f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95" y="874635"/>
            <a:ext cx="4536866" cy="4139890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76200" dir="2700000">
              <a:srgbClr val="000000">
                <a:alpha val="43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30172" y="4697973"/>
            <a:ext cx="4235285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000" dirty="0">
                <a:latin typeface="Times New Roman"/>
                <a:cs typeface="Times New Roman"/>
              </a:rPr>
              <a:t>Sylos Labini, F, 2012, </a:t>
            </a:r>
            <a:r>
              <a:rPr lang="en-US" sz="1000" dirty="0" smtClean="0">
                <a:latin typeface="Times New Roman"/>
                <a:cs typeface="Times New Roman"/>
              </a:rPr>
              <a:t>Mon.Not.R.Acad.Soc., </a:t>
            </a:r>
            <a:r>
              <a:rPr lang="en-US" sz="1000" b="1" dirty="0">
                <a:latin typeface="Times New Roman"/>
                <a:cs typeface="Times New Roman"/>
              </a:rPr>
              <a:t>423</a:t>
            </a:r>
            <a:r>
              <a:rPr lang="en-US" sz="1000" dirty="0">
                <a:latin typeface="Times New Roman"/>
                <a:cs typeface="Times New Roman"/>
              </a:rPr>
              <a:t>, 1610S</a:t>
            </a:r>
          </a:p>
        </p:txBody>
      </p:sp>
      <p:pic>
        <p:nvPicPr>
          <p:cNvPr id="6" name="Immagin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8" y="2076450"/>
            <a:ext cx="1498600" cy="9525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21289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211821"/>
            <a:ext cx="9144000" cy="345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/>
                <a:cs typeface="Times New Roman"/>
              </a:rPr>
              <a:t>  Outline </a:t>
            </a:r>
          </a:p>
          <a:p>
            <a:pPr algn="ctr"/>
            <a:endParaRPr lang="en-GB" sz="3200" b="1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Long Range Interacting and Self </a:t>
            </a:r>
            <a:r>
              <a:rPr lang="en-GB" sz="2400" dirty="0">
                <a:latin typeface="Times New Roman"/>
                <a:cs typeface="Times New Roman"/>
              </a:rPr>
              <a:t>Gravitating Systems </a:t>
            </a:r>
            <a:endParaRPr lang="en-GB" sz="2400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Collapse of an isolated self-gravitating cloud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Formation of a disk and transient arms/bar/rings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Astrophysical considerations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Cosmological considerations </a:t>
            </a:r>
            <a:endParaRPr lang="en-GB" sz="2400" dirty="0">
              <a:solidFill>
                <a:srgbClr val="BFBFB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86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alph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23" y="554837"/>
            <a:ext cx="6443304" cy="43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162" y="76200"/>
            <a:ext cx="91138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FF0000"/>
                </a:solidFill>
                <a:latin typeface="Times" charset="0"/>
              </a:rPr>
              <a:t>Collapse of non-uniform, isolated spherical clouds</a:t>
            </a:r>
            <a:endParaRPr lang="en-US" sz="2400" dirty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172" y="4833164"/>
            <a:ext cx="5704681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000" dirty="0" smtClean="0"/>
              <a:t>Benhaiem </a:t>
            </a:r>
            <a:r>
              <a:rPr lang="en-US" sz="1000" dirty="0"/>
              <a:t>D. Joyce M., Sylos Labini F., </a:t>
            </a:r>
            <a:r>
              <a:rPr lang="en-US" sz="1000" dirty="0" err="1"/>
              <a:t>Worrakiponpon</a:t>
            </a:r>
            <a:r>
              <a:rPr lang="en-US" sz="1000" dirty="0"/>
              <a:t>, T. A&amp;A, </a:t>
            </a:r>
            <a:r>
              <a:rPr lang="en-US" sz="1000" b="1" dirty="0"/>
              <a:t>585</a:t>
            </a:r>
            <a:r>
              <a:rPr lang="en-US" sz="1000" dirty="0"/>
              <a:t>, A139, 2016</a:t>
            </a:r>
          </a:p>
        </p:txBody>
      </p:sp>
    </p:spTree>
    <p:extLst>
      <p:ext uri="{BB962C8B-B14F-4D97-AF65-F5344CB8AC3E}">
        <p14:creationId xmlns:p14="http://schemas.microsoft.com/office/powerpoint/2010/main" val="200956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 descr="a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8"/>
          <a:stretch/>
        </p:blipFill>
        <p:spPr bwMode="auto">
          <a:xfrm>
            <a:off x="1677783" y="726967"/>
            <a:ext cx="5807503" cy="380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Generation of Angular Momentum 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" y="4684650"/>
            <a:ext cx="712951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latin typeface="Times New Roman"/>
                <a:cs typeface="Times New Roman"/>
              </a:rPr>
              <a:t>Benhaiem D. Joyce M., Sylos Labini F., </a:t>
            </a:r>
            <a:r>
              <a:rPr lang="en-US" sz="1200" dirty="0" err="1">
                <a:latin typeface="Times New Roman"/>
                <a:cs typeface="Times New Roman"/>
              </a:rPr>
              <a:t>Worrakiponpon</a:t>
            </a:r>
            <a:r>
              <a:rPr lang="en-US" sz="1200" dirty="0">
                <a:latin typeface="Times New Roman"/>
                <a:cs typeface="Times New Roman"/>
              </a:rPr>
              <a:t>, T. A&amp;A, </a:t>
            </a:r>
            <a:r>
              <a:rPr lang="en-US" sz="1200" b="1" dirty="0">
                <a:latin typeface="Times New Roman"/>
                <a:cs typeface="Times New Roman"/>
              </a:rPr>
              <a:t>585</a:t>
            </a:r>
            <a:r>
              <a:rPr lang="en-US" sz="1200" dirty="0">
                <a:latin typeface="Times New Roman"/>
                <a:cs typeface="Times New Roman"/>
              </a:rPr>
              <a:t>, A139, 2016</a:t>
            </a:r>
          </a:p>
        </p:txBody>
      </p:sp>
    </p:spTree>
    <p:extLst>
      <p:ext uri="{BB962C8B-B14F-4D97-AF65-F5344CB8AC3E}">
        <p14:creationId xmlns:p14="http://schemas.microsoft.com/office/powerpoint/2010/main" val="248445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 New Roman"/>
                <a:cs typeface="Times New Roman"/>
              </a:rPr>
              <a:t>Collapse of an </a:t>
            </a:r>
            <a:r>
              <a:rPr lang="en-US" sz="3200" b="1" dirty="0" smtClean="0">
                <a:solidFill>
                  <a:srgbClr val="DE3434"/>
                </a:solidFill>
                <a:latin typeface="Times New Roman"/>
                <a:cs typeface="Times New Roman"/>
              </a:rPr>
              <a:t>ellipsoidal</a:t>
            </a:r>
            <a:r>
              <a:rPr lang="en-US" sz="3200" dirty="0" smtClean="0">
                <a:solidFill>
                  <a:srgbClr val="DE3434"/>
                </a:solidFill>
                <a:latin typeface="Times New Roman"/>
                <a:cs typeface="Times New Roman"/>
              </a:rPr>
              <a:t> isolated cloud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" name="Immagin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29" y="1027141"/>
            <a:ext cx="2540000" cy="4445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Immagin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29" y="2269843"/>
            <a:ext cx="2311400" cy="914400"/>
          </a:xfrm>
          <a:prstGeom prst="rect">
            <a:avLst/>
          </a:prstGeom>
        </p:spPr>
      </p:pic>
      <p:pic>
        <p:nvPicPr>
          <p:cNvPr id="10" name="Immagin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29" y="3419784"/>
            <a:ext cx="2286000" cy="914400"/>
          </a:xfrm>
          <a:prstGeom prst="rect">
            <a:avLst/>
          </a:prstGeom>
        </p:spPr>
      </p:pic>
      <p:pic>
        <p:nvPicPr>
          <p:cNvPr id="11" name="Immagine 10" descr="S16_evo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6570" r="4144" b="7018"/>
          <a:stretch/>
        </p:blipFill>
        <p:spPr>
          <a:xfrm>
            <a:off x="348255" y="698943"/>
            <a:ext cx="4691069" cy="4444558"/>
          </a:xfrm>
          <a:prstGeom prst="rect">
            <a:avLst/>
          </a:prstGeom>
        </p:spPr>
      </p:pic>
      <p:sp>
        <p:nvSpPr>
          <p:cNvPr id="12" name="Parentesi graffa aperta 11"/>
          <p:cNvSpPr/>
          <p:nvPr/>
        </p:nvSpPr>
        <p:spPr>
          <a:xfrm>
            <a:off x="6177854" y="2413220"/>
            <a:ext cx="244119" cy="199697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919543" y="4876150"/>
            <a:ext cx="41349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smtClean="0">
                <a:latin typeface="Times New Roman"/>
                <a:cs typeface="Times New Roman"/>
              </a:rPr>
              <a:t> </a:t>
            </a:r>
            <a:r>
              <a:rPr lang="it-IT" sz="1000" dirty="0">
                <a:latin typeface="Times New Roman"/>
                <a:cs typeface="Times New Roman"/>
              </a:rPr>
              <a:t>Benhaiem </a:t>
            </a:r>
            <a:r>
              <a:rPr lang="it-IT" sz="1000" dirty="0" smtClean="0">
                <a:latin typeface="Times New Roman"/>
                <a:cs typeface="Times New Roman"/>
              </a:rPr>
              <a:t>&amp; Sylos </a:t>
            </a:r>
            <a:r>
              <a:rPr lang="it-IT" sz="1000" dirty="0">
                <a:latin typeface="Times New Roman"/>
                <a:cs typeface="Times New Roman"/>
              </a:rPr>
              <a:t>Labini </a:t>
            </a:r>
            <a:r>
              <a:rPr lang="it-IT" sz="1000" dirty="0" err="1" smtClean="0">
                <a:latin typeface="Times New Roman"/>
                <a:cs typeface="Times New Roman"/>
              </a:rPr>
              <a:t>Mon.Not</a:t>
            </a:r>
            <a:r>
              <a:rPr lang="it-IT" sz="1000" dirty="0" smtClean="0">
                <a:latin typeface="Times New Roman"/>
                <a:cs typeface="Times New Roman"/>
              </a:rPr>
              <a:t>.</a:t>
            </a:r>
            <a:r>
              <a:rPr lang="is-IS" sz="1000" dirty="0" smtClean="0">
                <a:latin typeface="Times New Roman"/>
                <a:cs typeface="Times New Roman"/>
              </a:rPr>
              <a:t>R. </a:t>
            </a:r>
            <a:r>
              <a:rPr lang="is-IS" sz="1000" dirty="0">
                <a:latin typeface="Times New Roman"/>
                <a:cs typeface="Times New Roman"/>
              </a:rPr>
              <a:t>Astron. Soc 448, 2634-2643 (2015)</a:t>
            </a:r>
            <a:endParaRPr lang="it-IT" sz="1000" dirty="0">
              <a:latin typeface="Times New Roman"/>
              <a:cs typeface="Times New Roman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67442" y="477416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809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olate_1e5_FL0.25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4662" y="26570"/>
            <a:ext cx="5856231" cy="50822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88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e 21"/>
          <p:cNvSpPr/>
          <p:nvPr/>
        </p:nvSpPr>
        <p:spPr>
          <a:xfrm>
            <a:off x="4025310" y="1678883"/>
            <a:ext cx="3261673" cy="198028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Picture 5" descr="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5727700"/>
            <a:ext cx="20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76200"/>
            <a:ext cx="8818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/>
              </a:rPr>
              <a:t>Particles motion in a 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rapidly varying </a:t>
            </a:r>
            <a:r>
              <a:rPr lang="en-US" sz="2800" dirty="0">
                <a:solidFill>
                  <a:srgbClr val="FF0000"/>
                </a:solidFill>
                <a:latin typeface="Times New Roman"/>
              </a:rPr>
              <a:t>gravitational field </a:t>
            </a:r>
          </a:p>
        </p:txBody>
      </p:sp>
      <p:pic>
        <p:nvPicPr>
          <p:cNvPr id="10" name="Immagine 7" descr="c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294438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igura a mano libera 10"/>
          <p:cNvSpPr/>
          <p:nvPr/>
        </p:nvSpPr>
        <p:spPr>
          <a:xfrm>
            <a:off x="372916" y="1249161"/>
            <a:ext cx="2560018" cy="2607078"/>
          </a:xfrm>
          <a:custGeom>
            <a:avLst/>
            <a:gdLst>
              <a:gd name="connsiteX0" fmla="*/ 0 w 1935132"/>
              <a:gd name="connsiteY0" fmla="*/ 157552 h 1407587"/>
              <a:gd name="connsiteX1" fmla="*/ 514020 w 1935132"/>
              <a:gd name="connsiteY1" fmla="*/ 157552 h 1407587"/>
              <a:gd name="connsiteX2" fmla="*/ 997803 w 1935132"/>
              <a:gd name="connsiteY2" fmla="*/ 1407516 h 1407587"/>
              <a:gd name="connsiteX3" fmla="*/ 1441270 w 1935132"/>
              <a:gd name="connsiteY3" fmla="*/ 97070 h 1407587"/>
              <a:gd name="connsiteX4" fmla="*/ 1925053 w 1935132"/>
              <a:gd name="connsiteY4" fmla="*/ 97070 h 1407587"/>
              <a:gd name="connsiteX5" fmla="*/ 1925053 w 1935132"/>
              <a:gd name="connsiteY5" fmla="*/ 97070 h 1407587"/>
              <a:gd name="connsiteX6" fmla="*/ 1935132 w 1935132"/>
              <a:gd name="connsiteY6" fmla="*/ 137392 h 14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5132" h="1407587">
                <a:moveTo>
                  <a:pt x="0" y="157552"/>
                </a:moveTo>
                <a:cubicBezTo>
                  <a:pt x="173859" y="53388"/>
                  <a:pt x="347719" y="-50775"/>
                  <a:pt x="514020" y="157552"/>
                </a:cubicBezTo>
                <a:cubicBezTo>
                  <a:pt x="680321" y="365879"/>
                  <a:pt x="843261" y="1417596"/>
                  <a:pt x="997803" y="1407516"/>
                </a:cubicBezTo>
                <a:cubicBezTo>
                  <a:pt x="1152345" y="1397436"/>
                  <a:pt x="1286728" y="315478"/>
                  <a:pt x="1441270" y="97070"/>
                </a:cubicBezTo>
                <a:cubicBezTo>
                  <a:pt x="1595812" y="-121338"/>
                  <a:pt x="1925053" y="97070"/>
                  <a:pt x="1925053" y="97070"/>
                </a:cubicBezTo>
                <a:lnTo>
                  <a:pt x="1925053" y="97070"/>
                </a:lnTo>
                <a:lnTo>
                  <a:pt x="1935132" y="137392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1199379" y="1678884"/>
            <a:ext cx="201576" cy="22176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Connettore 1 16"/>
          <p:cNvCxnSpPr/>
          <p:nvPr/>
        </p:nvCxnSpPr>
        <p:spPr>
          <a:xfrm>
            <a:off x="1371435" y="2011540"/>
            <a:ext cx="200860" cy="788503"/>
          </a:xfrm>
          <a:prstGeom prst="line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1007892" y="2576574"/>
            <a:ext cx="191497" cy="899387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4671250" y="1761766"/>
            <a:ext cx="1894816" cy="182454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Figura a mano libera 24"/>
          <p:cNvSpPr/>
          <p:nvPr/>
        </p:nvSpPr>
        <p:spPr>
          <a:xfrm>
            <a:off x="362838" y="1249558"/>
            <a:ext cx="2560018" cy="1733429"/>
          </a:xfrm>
          <a:custGeom>
            <a:avLst/>
            <a:gdLst>
              <a:gd name="connsiteX0" fmla="*/ 0 w 1935132"/>
              <a:gd name="connsiteY0" fmla="*/ 157552 h 1407587"/>
              <a:gd name="connsiteX1" fmla="*/ 514020 w 1935132"/>
              <a:gd name="connsiteY1" fmla="*/ 157552 h 1407587"/>
              <a:gd name="connsiteX2" fmla="*/ 997803 w 1935132"/>
              <a:gd name="connsiteY2" fmla="*/ 1407516 h 1407587"/>
              <a:gd name="connsiteX3" fmla="*/ 1441270 w 1935132"/>
              <a:gd name="connsiteY3" fmla="*/ 97070 h 1407587"/>
              <a:gd name="connsiteX4" fmla="*/ 1925053 w 1935132"/>
              <a:gd name="connsiteY4" fmla="*/ 97070 h 1407587"/>
              <a:gd name="connsiteX5" fmla="*/ 1925053 w 1935132"/>
              <a:gd name="connsiteY5" fmla="*/ 97070 h 1407587"/>
              <a:gd name="connsiteX6" fmla="*/ 1935132 w 1935132"/>
              <a:gd name="connsiteY6" fmla="*/ 137392 h 14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5132" h="1407587">
                <a:moveTo>
                  <a:pt x="0" y="157552"/>
                </a:moveTo>
                <a:cubicBezTo>
                  <a:pt x="173859" y="53388"/>
                  <a:pt x="347719" y="-50775"/>
                  <a:pt x="514020" y="157552"/>
                </a:cubicBezTo>
                <a:cubicBezTo>
                  <a:pt x="680321" y="365879"/>
                  <a:pt x="843261" y="1417596"/>
                  <a:pt x="997803" y="1407516"/>
                </a:cubicBezTo>
                <a:cubicBezTo>
                  <a:pt x="1152345" y="1397436"/>
                  <a:pt x="1286728" y="315478"/>
                  <a:pt x="1441270" y="97070"/>
                </a:cubicBezTo>
                <a:cubicBezTo>
                  <a:pt x="1595812" y="-121338"/>
                  <a:pt x="1925053" y="97070"/>
                  <a:pt x="1925053" y="97070"/>
                </a:cubicBezTo>
                <a:lnTo>
                  <a:pt x="1925053" y="97070"/>
                </a:lnTo>
                <a:lnTo>
                  <a:pt x="1935132" y="137392"/>
                </a:lnTo>
              </a:path>
            </a:pathLst>
          </a:cu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frac_d_Phi(t)_d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28" y="4105074"/>
            <a:ext cx="7120729" cy="8988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011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16_coo_050c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73" y="1034337"/>
            <a:ext cx="4894399" cy="3670799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 New Roman"/>
                <a:cs typeface="Times New Roman"/>
              </a:rPr>
              <a:t>Collapse of an </a:t>
            </a:r>
            <a:r>
              <a:rPr lang="en-US" sz="3200" b="1" dirty="0" smtClean="0">
                <a:solidFill>
                  <a:srgbClr val="DE3434"/>
                </a:solidFill>
                <a:latin typeface="Times New Roman"/>
                <a:cs typeface="Times New Roman"/>
              </a:rPr>
              <a:t>ellipsoidal</a:t>
            </a:r>
            <a:r>
              <a:rPr lang="en-US" sz="3200" dirty="0" smtClean="0">
                <a:solidFill>
                  <a:srgbClr val="DE3434"/>
                </a:solidFill>
                <a:latin typeface="Times New Roman"/>
                <a:cs typeface="Times New Roman"/>
              </a:rPr>
              <a:t> isolated cloud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069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 New Roman"/>
                <a:cs typeface="Times New Roman"/>
              </a:rPr>
              <a:t>Collapse of </a:t>
            </a:r>
            <a:r>
              <a:rPr lang="en-US" sz="3200" b="1" dirty="0" smtClean="0">
                <a:solidFill>
                  <a:srgbClr val="DE3434"/>
                </a:solidFill>
                <a:latin typeface="Times New Roman"/>
                <a:cs typeface="Times New Roman"/>
              </a:rPr>
              <a:t>irregular inhomogeneous </a:t>
            </a:r>
            <a:r>
              <a:rPr lang="en-US" sz="3200" dirty="0" smtClean="0">
                <a:solidFill>
                  <a:srgbClr val="DE3434"/>
                </a:solidFill>
                <a:latin typeface="Times New Roman"/>
                <a:cs typeface="Times New Roman"/>
              </a:rPr>
              <a:t>clouds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" y="4866506"/>
            <a:ext cx="54872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latin typeface="Times New Roman"/>
                <a:cs typeface="Times New Roman"/>
              </a:rPr>
              <a:t>Benhaiem &amp; Sylos Labini, </a:t>
            </a:r>
            <a:r>
              <a:rPr lang="it-IT" sz="1200" dirty="0" err="1" smtClean="0">
                <a:latin typeface="Times New Roman"/>
                <a:cs typeface="Times New Roman"/>
              </a:rPr>
              <a:t>Astron.Astrophys</a:t>
            </a:r>
            <a:r>
              <a:rPr lang="it-IT" sz="1200" dirty="0" smtClean="0">
                <a:latin typeface="Times New Roman"/>
                <a:cs typeface="Times New Roman"/>
              </a:rPr>
              <a:t>. </a:t>
            </a:r>
            <a:r>
              <a:rPr lang="it-IT" sz="1200" dirty="0">
                <a:latin typeface="Times New Roman"/>
                <a:cs typeface="Times New Roman"/>
              </a:rPr>
              <a:t>598, A95 (2017)</a:t>
            </a:r>
          </a:p>
        </p:txBody>
      </p:sp>
      <p:pic>
        <p:nvPicPr>
          <p:cNvPr id="5" name="Immagine 4" descr="c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66" y="728848"/>
            <a:ext cx="4887037" cy="41396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793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7620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DE3434"/>
                </a:solidFill>
                <a:latin typeface="Times New Roman"/>
                <a:cs typeface="Times New Roman"/>
              </a:rPr>
              <a:t>Collapse of </a:t>
            </a:r>
            <a:r>
              <a:rPr lang="en-US" sz="3200" b="1" dirty="0" smtClean="0">
                <a:solidFill>
                  <a:srgbClr val="DE3434"/>
                </a:solidFill>
                <a:latin typeface="Times New Roman"/>
                <a:cs typeface="Times New Roman"/>
              </a:rPr>
              <a:t>rotating ellipsoidal </a:t>
            </a:r>
            <a:r>
              <a:rPr lang="en-US" sz="3200" dirty="0" smtClean="0">
                <a:solidFill>
                  <a:srgbClr val="DE3434"/>
                </a:solidFill>
                <a:latin typeface="Times New Roman"/>
                <a:cs typeface="Times New Roman"/>
              </a:rPr>
              <a:t>clouds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Immagine 4" descr="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1"/>
          <a:stretch/>
        </p:blipFill>
        <p:spPr>
          <a:xfrm>
            <a:off x="96382" y="1269875"/>
            <a:ext cx="6096000" cy="3668523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 flipV="1">
            <a:off x="3205840" y="1331319"/>
            <a:ext cx="0" cy="22837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ccia circolare a sinistra 8"/>
          <p:cNvSpPr/>
          <p:nvPr/>
        </p:nvSpPr>
        <p:spPr>
          <a:xfrm>
            <a:off x="2949787" y="1249391"/>
            <a:ext cx="460913" cy="39939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1" name="Connettore 1 10"/>
          <p:cNvCxnSpPr/>
          <p:nvPr/>
        </p:nvCxnSpPr>
        <p:spPr>
          <a:xfrm flipV="1">
            <a:off x="1762039" y="1986738"/>
            <a:ext cx="2887611" cy="5534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2151679" y="1802401"/>
            <a:ext cx="2108331" cy="911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4116620" y="3983721"/>
            <a:ext cx="35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X</a:t>
            </a:r>
            <a:endParaRPr lang="it-IT" sz="2400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270006" y="3752888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Y</a:t>
            </a:r>
            <a:endParaRPr lang="it-IT" sz="24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57840" y="1986741"/>
            <a:ext cx="331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Z</a:t>
            </a:r>
            <a:endParaRPr lang="it-IT" sz="2400" b="1" dirty="0"/>
          </a:p>
        </p:txBody>
      </p:sp>
      <p:pic>
        <p:nvPicPr>
          <p:cNvPr id="25" name="Immagin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67" y="931917"/>
            <a:ext cx="1993900" cy="457200"/>
          </a:xfrm>
          <a:prstGeom prst="rect">
            <a:avLst/>
          </a:prstGeom>
        </p:spPr>
      </p:pic>
      <p:pic>
        <p:nvPicPr>
          <p:cNvPr id="26" name="Immagin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27" y="1711223"/>
            <a:ext cx="2311400" cy="571500"/>
          </a:xfrm>
          <a:prstGeom prst="rect">
            <a:avLst/>
          </a:prstGeom>
        </p:spPr>
      </p:pic>
      <p:sp>
        <p:nvSpPr>
          <p:cNvPr id="27" name="Parentesi graffa aperta 26"/>
          <p:cNvSpPr/>
          <p:nvPr/>
        </p:nvSpPr>
        <p:spPr>
          <a:xfrm>
            <a:off x="6177854" y="857585"/>
            <a:ext cx="244119" cy="167951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9" name="Immagine 2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82" y="3431266"/>
            <a:ext cx="2667000" cy="11049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139137" y="4784512"/>
            <a:ext cx="6325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latin typeface="Times New Roman"/>
                <a:cs typeface="Times New Roman"/>
              </a:rPr>
              <a:t>D</a:t>
            </a:r>
            <a:r>
              <a:rPr lang="it-IT" sz="1200" dirty="0">
                <a:latin typeface="Times New Roman"/>
                <a:cs typeface="Times New Roman"/>
              </a:rPr>
              <a:t>. Benhaiem, M. Joyce, </a:t>
            </a:r>
            <a:r>
              <a:rPr lang="it-IT" sz="1200" dirty="0" err="1">
                <a:latin typeface="Times New Roman"/>
                <a:cs typeface="Times New Roman"/>
              </a:rPr>
              <a:t>F</a:t>
            </a:r>
            <a:r>
              <a:rPr lang="it-IT" sz="1200" dirty="0">
                <a:latin typeface="Times New Roman"/>
                <a:cs typeface="Times New Roman"/>
              </a:rPr>
              <a:t>. Sylos </a:t>
            </a:r>
            <a:r>
              <a:rPr lang="it-IT" sz="1200" dirty="0" smtClean="0">
                <a:latin typeface="Times New Roman"/>
                <a:cs typeface="Times New Roman"/>
              </a:rPr>
              <a:t>Labini, </a:t>
            </a:r>
            <a:r>
              <a:rPr lang="it-IT" sz="1200" dirty="0" err="1">
                <a:latin typeface="Times New Roman"/>
                <a:cs typeface="Times New Roman"/>
              </a:rPr>
              <a:t>Astrophysical</a:t>
            </a:r>
            <a:r>
              <a:rPr lang="it-IT" sz="1200" dirty="0">
                <a:latin typeface="Times New Roman"/>
                <a:cs typeface="Times New Roman"/>
              </a:rPr>
              <a:t> Journal, 851, 19 (2017) </a:t>
            </a:r>
          </a:p>
        </p:txBody>
      </p:sp>
    </p:spTree>
    <p:extLst>
      <p:ext uri="{BB962C8B-B14F-4D97-AF65-F5344CB8AC3E}">
        <p14:creationId xmlns:p14="http://schemas.microsoft.com/office/powerpoint/2010/main" val="410297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29_movi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8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2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10309" r="4107" b="8900"/>
          <a:stretch/>
        </p:blipFill>
        <p:spPr>
          <a:xfrm>
            <a:off x="2011344" y="213477"/>
            <a:ext cx="5181657" cy="473119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magine 3" descr="lead_trai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r="40773" b="67243"/>
          <a:stretch/>
        </p:blipFill>
        <p:spPr>
          <a:xfrm>
            <a:off x="7620011" y="683846"/>
            <a:ext cx="595923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6944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Systems </a:t>
            </a:r>
          </a:p>
        </p:txBody>
      </p:sp>
      <p:pic>
        <p:nvPicPr>
          <p:cNvPr id="11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40119"/>
            <a:ext cx="8767762" cy="919162"/>
          </a:xfrm>
          <a:prstGeom prst="rect">
            <a:avLst/>
          </a:prstGeom>
          <a:solidFill>
            <a:srgbClr val="EAEAEA"/>
          </a:solidFill>
          <a:ln w="19050">
            <a:solidFill>
              <a:srgbClr val="003366"/>
            </a:solidFill>
            <a:round/>
            <a:headEnd/>
            <a:tailEnd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28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688385" y="1386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" y="849736"/>
            <a:ext cx="990600" cy="3683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96419" y="848703"/>
            <a:ext cx="354759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Long return times </a:t>
            </a:r>
            <a:r>
              <a:rPr lang="en-GB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(long lived transients)</a:t>
            </a:r>
          </a:p>
          <a:p>
            <a:endParaRPr lang="en-GB" sz="2400" dirty="0">
              <a:latin typeface="Times New Roman"/>
              <a:cs typeface="Times New Roman"/>
            </a:endParaRPr>
          </a:p>
        </p:txBody>
      </p:sp>
      <p:sp>
        <p:nvSpPr>
          <p:cNvPr id="10" name="Freccia destra 9"/>
          <p:cNvSpPr/>
          <p:nvPr/>
        </p:nvSpPr>
        <p:spPr>
          <a:xfrm>
            <a:off x="2954717" y="1047467"/>
            <a:ext cx="2641692" cy="170568"/>
          </a:xfrm>
          <a:prstGeom prst="rightArrow">
            <a:avLst/>
          </a:prstGeom>
          <a:ln w="1270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934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688385" y="1386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4" name="Freccia destra 3"/>
          <p:cNvSpPr/>
          <p:nvPr/>
        </p:nvSpPr>
        <p:spPr>
          <a:xfrm>
            <a:off x="2954727" y="1755744"/>
            <a:ext cx="2585561" cy="1705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" y="849736"/>
            <a:ext cx="990600" cy="3683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96419" y="848703"/>
            <a:ext cx="35475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Long return times</a:t>
            </a:r>
            <a:endParaRPr lang="en-GB" sz="2400" dirty="0">
              <a:latin typeface="Times New Roman"/>
              <a:cs typeface="Times New Roman"/>
            </a:endParaRPr>
          </a:p>
          <a:p>
            <a:endParaRPr lang="en-GB" sz="2400" dirty="0" smtClean="0">
              <a:latin typeface="Times New Roman"/>
              <a:cs typeface="Times New Roman"/>
            </a:endParaRPr>
          </a:p>
          <a:p>
            <a:r>
              <a:rPr lang="en-GB" sz="2400" dirty="0" smtClean="0">
                <a:latin typeface="Times New Roman"/>
                <a:cs typeface="Times New Roman"/>
              </a:rPr>
              <a:t>Spherically symmetric potential</a:t>
            </a:r>
          </a:p>
          <a:p>
            <a:endParaRPr lang="en-GB" sz="2400" dirty="0">
              <a:latin typeface="Times New Roman"/>
              <a:cs typeface="Times New Roman"/>
            </a:endParaRPr>
          </a:p>
        </p:txBody>
      </p:sp>
      <p:pic>
        <p:nvPicPr>
          <p:cNvPr id="8" name="Immagin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5" y="1450344"/>
            <a:ext cx="2540000" cy="965200"/>
          </a:xfrm>
          <a:prstGeom prst="rect">
            <a:avLst/>
          </a:prstGeom>
        </p:spPr>
      </p:pic>
      <p:sp>
        <p:nvSpPr>
          <p:cNvPr id="10" name="Freccia destra 9"/>
          <p:cNvSpPr/>
          <p:nvPr/>
        </p:nvSpPr>
        <p:spPr>
          <a:xfrm>
            <a:off x="2954717" y="1047467"/>
            <a:ext cx="2641692" cy="170568"/>
          </a:xfrm>
          <a:prstGeom prst="rightArrow">
            <a:avLst/>
          </a:prstGeom>
          <a:ln w="1270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58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688385" y="1386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4" name="Freccia destra 3"/>
          <p:cNvSpPr/>
          <p:nvPr/>
        </p:nvSpPr>
        <p:spPr>
          <a:xfrm>
            <a:off x="2954727" y="1755744"/>
            <a:ext cx="2585561" cy="1705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" y="849736"/>
            <a:ext cx="990600" cy="3683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96419" y="848703"/>
            <a:ext cx="35475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Long return times</a:t>
            </a:r>
            <a:endParaRPr lang="en-GB" sz="2400" dirty="0">
              <a:latin typeface="Times New Roman"/>
              <a:cs typeface="Times New Roman"/>
            </a:endParaRPr>
          </a:p>
          <a:p>
            <a:endParaRPr lang="en-GB" sz="2400" dirty="0" smtClean="0">
              <a:latin typeface="Times New Roman"/>
              <a:cs typeface="Times New Roman"/>
            </a:endParaRPr>
          </a:p>
          <a:p>
            <a:r>
              <a:rPr lang="en-GB" sz="2400" dirty="0" smtClean="0">
                <a:latin typeface="Times New Roman"/>
                <a:cs typeface="Times New Roman"/>
              </a:rPr>
              <a:t>Spherically symmetric potential</a:t>
            </a:r>
          </a:p>
          <a:p>
            <a:endParaRPr lang="en-GB" sz="2400" dirty="0">
              <a:latin typeface="Times New Roman"/>
              <a:cs typeface="Times New Roman"/>
            </a:endParaRPr>
          </a:p>
          <a:p>
            <a:r>
              <a:rPr lang="en-GB" sz="2400" dirty="0" smtClean="0">
                <a:latin typeface="Times New Roman"/>
                <a:cs typeface="Times New Roman"/>
              </a:rPr>
              <a:t>Energy conservation</a:t>
            </a:r>
          </a:p>
          <a:p>
            <a:endParaRPr lang="en-GB" sz="2400" dirty="0" smtClean="0">
              <a:latin typeface="Times New Roman"/>
              <a:cs typeface="Times New Roman"/>
            </a:endParaRPr>
          </a:p>
          <a:p>
            <a:r>
              <a:rPr lang="en-GB" sz="2400" dirty="0" smtClean="0">
                <a:latin typeface="Times New Roman"/>
                <a:cs typeface="Times New Roman"/>
              </a:rPr>
              <a:t>Angular momentum conservation </a:t>
            </a:r>
          </a:p>
          <a:p>
            <a:endParaRPr lang="en-GB" sz="2400" dirty="0">
              <a:latin typeface="Times New Roman"/>
              <a:cs typeface="Times New Roman"/>
            </a:endParaRPr>
          </a:p>
        </p:txBody>
      </p:sp>
      <p:pic>
        <p:nvPicPr>
          <p:cNvPr id="8" name="Immagin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5" y="1450344"/>
            <a:ext cx="2540000" cy="965200"/>
          </a:xfrm>
          <a:prstGeom prst="rect">
            <a:avLst/>
          </a:prstGeom>
        </p:spPr>
      </p:pic>
      <p:sp>
        <p:nvSpPr>
          <p:cNvPr id="10" name="Freccia destra 9"/>
          <p:cNvSpPr/>
          <p:nvPr/>
        </p:nvSpPr>
        <p:spPr>
          <a:xfrm>
            <a:off x="2954717" y="1047467"/>
            <a:ext cx="2641692" cy="170568"/>
          </a:xfrm>
          <a:prstGeom prst="rightArrow">
            <a:avLst/>
          </a:prstGeom>
          <a:ln w="1270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5" y="2700420"/>
            <a:ext cx="2463800" cy="469900"/>
          </a:xfrm>
          <a:prstGeom prst="rect">
            <a:avLst/>
          </a:prstGeom>
        </p:spPr>
      </p:pic>
      <p:sp>
        <p:nvSpPr>
          <p:cNvPr id="12" name="Freccia destra 11"/>
          <p:cNvSpPr/>
          <p:nvPr/>
        </p:nvSpPr>
        <p:spPr>
          <a:xfrm>
            <a:off x="2954727" y="2919847"/>
            <a:ext cx="2585561" cy="1374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Freccia destra 13"/>
          <p:cNvSpPr/>
          <p:nvPr/>
        </p:nvSpPr>
        <p:spPr>
          <a:xfrm>
            <a:off x="2954727" y="3690523"/>
            <a:ext cx="2585561" cy="1705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Immagin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5" y="3425938"/>
            <a:ext cx="2489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8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026746" y="115654"/>
            <a:ext cx="7084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Angular momentum conservation </a:t>
            </a:r>
          </a:p>
          <a:p>
            <a:endParaRPr lang="en-GB" sz="2400" dirty="0">
              <a:latin typeface="Times New Roman"/>
              <a:cs typeface="Times New Roman"/>
            </a:endParaRPr>
          </a:p>
        </p:txBody>
      </p:sp>
      <p:pic>
        <p:nvPicPr>
          <p:cNvPr id="3" name="Immagin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30" y="1834525"/>
            <a:ext cx="6057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026746" y="115654"/>
            <a:ext cx="7084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Angular momentum conservation </a:t>
            </a:r>
          </a:p>
          <a:p>
            <a:endParaRPr lang="en-GB" sz="2400" dirty="0">
              <a:latin typeface="Times New Roman"/>
              <a:cs typeface="Times New Roman"/>
            </a:endParaRPr>
          </a:p>
        </p:txBody>
      </p:sp>
      <p:pic>
        <p:nvPicPr>
          <p:cNvPr id="3" name="Immagin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30" y="1834525"/>
            <a:ext cx="6057900" cy="571500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V="1">
            <a:off x="4955211" y="1119559"/>
            <a:ext cx="779121" cy="71496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734326" y="2318646"/>
            <a:ext cx="779121" cy="93605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3039062" y="4042833"/>
            <a:ext cx="3059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Differential</a:t>
            </a:r>
            <a:r>
              <a:rPr lang="it-IT" sz="2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rotation</a:t>
            </a:r>
            <a:r>
              <a:rPr lang="it-IT" sz="2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endParaRPr lang="it-IT" sz="2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4" name="Freccia destra 3"/>
          <p:cNvSpPr/>
          <p:nvPr/>
        </p:nvSpPr>
        <p:spPr>
          <a:xfrm>
            <a:off x="1957919" y="4171018"/>
            <a:ext cx="867833" cy="3327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47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1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12706" r="6658" b="8900"/>
          <a:stretch/>
        </p:blipFill>
        <p:spPr>
          <a:xfrm>
            <a:off x="2082155" y="74121"/>
            <a:ext cx="5040016" cy="4922243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 descr="lead_trai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r="40773" b="67243"/>
          <a:stretch/>
        </p:blipFill>
        <p:spPr>
          <a:xfrm>
            <a:off x="7698164" y="752231"/>
            <a:ext cx="595923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9845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9_coo_500c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93" y="322384"/>
            <a:ext cx="6096000" cy="4572000"/>
          </a:xfrm>
          <a:prstGeom prst="rect">
            <a:avLst/>
          </a:prstGeom>
          <a:ln w="3810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 descr="lead_trai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r="40773" b="67243"/>
          <a:stretch/>
        </p:blipFill>
        <p:spPr>
          <a:xfrm>
            <a:off x="7024088" y="752231"/>
            <a:ext cx="595923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8252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9_coo_500c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93" y="322384"/>
            <a:ext cx="6096000" cy="4572000"/>
          </a:xfrm>
          <a:prstGeom prst="rect">
            <a:avLst/>
          </a:prstGeom>
          <a:ln w="3810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lead_trai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3" y="87928"/>
            <a:ext cx="4036619" cy="23261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lead_trai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r="40773" b="67243"/>
          <a:stretch/>
        </p:blipFill>
        <p:spPr>
          <a:xfrm>
            <a:off x="7024088" y="752231"/>
            <a:ext cx="595923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0760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29-coo_600-xy-c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7911"/>
            <a:ext cx="3543599" cy="2657699"/>
          </a:xfrm>
          <a:prstGeom prst="rect">
            <a:avLst/>
          </a:prstGeom>
        </p:spPr>
      </p:pic>
      <p:pic>
        <p:nvPicPr>
          <p:cNvPr id="7" name="Immagine 6" descr="S29-coo_600-xz-c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" y="2501858"/>
            <a:ext cx="3522188" cy="2641641"/>
          </a:xfrm>
          <a:prstGeom prst="rect">
            <a:avLst/>
          </a:prstGeom>
        </p:spPr>
      </p:pic>
      <p:pic>
        <p:nvPicPr>
          <p:cNvPr id="9" name="Immagine 8" descr="D12-coo_500-xy-c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48" y="90554"/>
            <a:ext cx="3189800" cy="2392350"/>
          </a:xfrm>
          <a:prstGeom prst="rect">
            <a:avLst/>
          </a:prstGeom>
        </p:spPr>
      </p:pic>
      <p:pic>
        <p:nvPicPr>
          <p:cNvPr id="10" name="Immagine 9" descr="D12-coo_500-xz-c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32" y="2482912"/>
            <a:ext cx="3383311" cy="2537483"/>
          </a:xfrm>
          <a:prstGeom prst="rect">
            <a:avLst/>
          </a:prstGeom>
        </p:spPr>
      </p:pic>
      <p:pic>
        <p:nvPicPr>
          <p:cNvPr id="11" name="Immagine 10" descr="D15-coo_2000-xy-c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83" y="18858"/>
            <a:ext cx="3146405" cy="2359804"/>
          </a:xfrm>
          <a:prstGeom prst="rect">
            <a:avLst/>
          </a:prstGeom>
        </p:spPr>
      </p:pic>
      <p:pic>
        <p:nvPicPr>
          <p:cNvPr id="13" name="Immagine 12" descr="D15-coo_2000-xz-c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24" y="2534498"/>
            <a:ext cx="3200676" cy="24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0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77817" y="863465"/>
            <a:ext cx="4775666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2800" dirty="0" smtClean="0">
                <a:latin typeface="Times New Roman"/>
                <a:cs typeface="Times New Roman"/>
              </a:rPr>
              <a:t>Two arms (mainly)</a:t>
            </a:r>
          </a:p>
          <a:p>
            <a:pPr marL="285750" indent="-285750">
              <a:buFont typeface="Wingdings" charset="2"/>
              <a:buChar char="Ø"/>
            </a:pPr>
            <a:endParaRPr lang="en-GB" sz="28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Trailing arms </a:t>
            </a:r>
          </a:p>
          <a:p>
            <a:pPr marL="285750" indent="-285750">
              <a:buFont typeface="Wingdings" charset="2"/>
              <a:buChar char="Ø"/>
            </a:pPr>
            <a:endParaRPr lang="en-GB" sz="28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2800" dirty="0" smtClean="0">
                <a:latin typeface="Times New Roman"/>
                <a:cs typeface="Times New Roman"/>
              </a:rPr>
              <a:t>No winding problem </a:t>
            </a:r>
          </a:p>
          <a:p>
            <a:pPr marL="285750" indent="-285750">
              <a:buFont typeface="Wingdings" charset="2"/>
              <a:buChar char="Ø"/>
            </a:pPr>
            <a:endParaRPr lang="en-GB" sz="28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Pitch angle some tens degrees 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76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Systems 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223845" y="2385220"/>
            <a:ext cx="11042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SRIS: </a:t>
            </a:r>
          </a:p>
        </p:txBody>
      </p:sp>
      <p:pic>
        <p:nvPicPr>
          <p:cNvPr id="10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167890"/>
            <a:ext cx="7035800" cy="8445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76201" dir="2700000" rotWithShape="0">
              <a:srgbClr val="000000">
                <a:alpha val="42998"/>
              </a:srgbClr>
            </a:outerShdw>
          </a:effectLst>
        </p:spPr>
      </p:pic>
      <p:pic>
        <p:nvPicPr>
          <p:cNvPr id="11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40119"/>
            <a:ext cx="8767762" cy="919162"/>
          </a:xfrm>
          <a:prstGeom prst="rect">
            <a:avLst/>
          </a:prstGeom>
          <a:solidFill>
            <a:srgbClr val="EAEAEA"/>
          </a:solidFill>
          <a:ln w="19050">
            <a:solidFill>
              <a:srgbClr val="003366"/>
            </a:solidFill>
            <a:round/>
            <a:headEnd/>
            <a:tailEnd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89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4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93" y="240164"/>
            <a:ext cx="6095940" cy="4660007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74" y="763681"/>
            <a:ext cx="1927171" cy="470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0342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5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73" y="154162"/>
            <a:ext cx="6860633" cy="4832006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27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5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73" y="154162"/>
            <a:ext cx="6860633" cy="4832006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5795316" y="1471732"/>
            <a:ext cx="1028038" cy="3104748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4102076" y="1895107"/>
            <a:ext cx="1602530" cy="39313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116550" y="352812"/>
            <a:ext cx="23181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Particles with energy close to (or larger than) zero and thus with </a:t>
            </a:r>
            <a:r>
              <a:rPr lang="en-GB" sz="2400" b="1" dirty="0" smtClean="0">
                <a:solidFill>
                  <a:srgbClr val="FF0000"/>
                </a:solidFill>
              </a:rPr>
              <a:t>very long </a:t>
            </a:r>
            <a:r>
              <a:rPr lang="en-GB" sz="2400" dirty="0" smtClean="0">
                <a:solidFill>
                  <a:srgbClr val="FF0000"/>
                </a:solidFill>
              </a:rPr>
              <a:t>return times 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2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1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 b="4151"/>
          <a:stretch/>
        </p:blipFill>
        <p:spPr>
          <a:xfrm>
            <a:off x="1521988" y="348716"/>
            <a:ext cx="6887027" cy="446998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442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6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2" b="33300"/>
          <a:stretch/>
        </p:blipFill>
        <p:spPr>
          <a:xfrm>
            <a:off x="383721" y="1140103"/>
            <a:ext cx="8367034" cy="21854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6" y="3778480"/>
            <a:ext cx="2568124" cy="87237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1385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6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9"/>
          <a:stretch/>
        </p:blipFill>
        <p:spPr>
          <a:xfrm>
            <a:off x="475013" y="494474"/>
            <a:ext cx="8182102" cy="241300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19" y="3395740"/>
            <a:ext cx="2273300" cy="10287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40476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S9_timeev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1" b="7165"/>
          <a:stretch/>
        </p:blipFill>
        <p:spPr>
          <a:xfrm>
            <a:off x="1253378" y="494428"/>
            <a:ext cx="6656294" cy="4116553"/>
          </a:xfrm>
          <a:prstGeom prst="rect">
            <a:avLst/>
          </a:prstGeom>
          <a:ln w="38100" cmpd="sng"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83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12-ALL-2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3491" y="-57215"/>
            <a:ext cx="3603829" cy="2702872"/>
          </a:xfrm>
          <a:prstGeom prst="rect">
            <a:avLst/>
          </a:prstGeom>
        </p:spPr>
      </p:pic>
      <p:pic>
        <p:nvPicPr>
          <p:cNvPr id="4" name="D12E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2224" y="2534427"/>
            <a:ext cx="3455099" cy="2591325"/>
          </a:xfrm>
          <a:prstGeom prst="rect">
            <a:avLst/>
          </a:prstGeom>
        </p:spPr>
      </p:pic>
      <p:pic>
        <p:nvPicPr>
          <p:cNvPr id="5" name="D15-ALL-200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71199" y="0"/>
            <a:ext cx="3583806" cy="2687855"/>
          </a:xfrm>
          <a:prstGeom prst="rect">
            <a:avLst/>
          </a:prstGeom>
        </p:spPr>
      </p:pic>
      <p:pic>
        <p:nvPicPr>
          <p:cNvPr id="6" name="C1.gif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71198" y="2600325"/>
            <a:ext cx="3370877" cy="25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3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K63_gas-X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8" y="133689"/>
            <a:ext cx="3165599" cy="2374199"/>
          </a:xfrm>
          <a:prstGeom prst="rect">
            <a:avLst/>
          </a:prstGeom>
        </p:spPr>
      </p:pic>
      <p:pic>
        <p:nvPicPr>
          <p:cNvPr id="7" name="Immagine 6" descr="K63_gas-XZ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7" y="2570299"/>
            <a:ext cx="3316345" cy="2487259"/>
          </a:xfrm>
          <a:prstGeom prst="rect">
            <a:avLst/>
          </a:prstGeom>
        </p:spPr>
      </p:pic>
      <p:pic>
        <p:nvPicPr>
          <p:cNvPr id="8" name="Immagine 7" descr="K63_Stars-X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55" y="-2903"/>
            <a:ext cx="3430935" cy="2573201"/>
          </a:xfrm>
          <a:prstGeom prst="rect">
            <a:avLst/>
          </a:prstGeom>
        </p:spPr>
      </p:pic>
      <p:pic>
        <p:nvPicPr>
          <p:cNvPr id="9" name="Immagine 8" descr="K63_Stars-XZ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01" y="2507888"/>
            <a:ext cx="3514149" cy="263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mulations_paperdyn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12" y="0"/>
            <a:ext cx="40342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Systems 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23838" y="3875722"/>
            <a:ext cx="11252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LRIS: 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223845" y="2385220"/>
            <a:ext cx="11042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SRIS: </a:t>
            </a:r>
          </a:p>
        </p:txBody>
      </p:sp>
      <p:pic>
        <p:nvPicPr>
          <p:cNvPr id="9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98" y="3743960"/>
            <a:ext cx="7472362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63500" dist="101600" dir="2700000" rotWithShape="0">
              <a:srgbClr val="000000">
                <a:alpha val="42998"/>
              </a:srgbClr>
            </a:outerShdw>
          </a:effectLst>
        </p:spPr>
      </p:pic>
      <p:pic>
        <p:nvPicPr>
          <p:cNvPr id="10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167890"/>
            <a:ext cx="7035800" cy="84455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76201" dir="2700000" rotWithShape="0">
              <a:srgbClr val="000000">
                <a:alpha val="42998"/>
              </a:srgbClr>
            </a:outerShdw>
          </a:effectLst>
        </p:spPr>
      </p:pic>
      <p:pic>
        <p:nvPicPr>
          <p:cNvPr id="11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40119"/>
            <a:ext cx="8767762" cy="919162"/>
          </a:xfrm>
          <a:prstGeom prst="rect">
            <a:avLst/>
          </a:prstGeom>
          <a:solidFill>
            <a:srgbClr val="EAEAEA"/>
          </a:solidFill>
          <a:ln w="19050">
            <a:solidFill>
              <a:srgbClr val="003366"/>
            </a:solidFill>
            <a:round/>
            <a:headEnd/>
            <a:tailEnd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89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211821"/>
            <a:ext cx="9144000" cy="345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/>
                <a:cs typeface="Times New Roman"/>
              </a:rPr>
              <a:t>  Outline </a:t>
            </a:r>
          </a:p>
          <a:p>
            <a:pPr algn="ctr"/>
            <a:endParaRPr lang="en-GB" sz="3200" b="1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Long Range Interacting and Self </a:t>
            </a:r>
            <a:r>
              <a:rPr lang="en-GB" sz="2400" dirty="0">
                <a:solidFill>
                  <a:srgbClr val="BFBFBF"/>
                </a:solidFill>
                <a:latin typeface="Times New Roman"/>
                <a:cs typeface="Times New Roman"/>
              </a:rPr>
              <a:t>Gravitating Systems </a:t>
            </a:r>
            <a:endParaRPr lang="en-GB" sz="2400" dirty="0" smtClean="0">
              <a:solidFill>
                <a:srgbClr val="BFBFBF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Collapse of an isolated self-gravitating cloud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Formation of a disk and transient arms/bar/rings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Astrophysical considerations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400" dirty="0" smtClean="0">
                <a:solidFill>
                  <a:srgbClr val="BFBFBF"/>
                </a:solidFill>
                <a:latin typeface="Times New Roman"/>
                <a:cs typeface="Times New Roman"/>
              </a:rPr>
              <a:t>Cosmological considerations </a:t>
            </a:r>
            <a:endParaRPr lang="en-GB" sz="2400" dirty="0">
              <a:solidFill>
                <a:srgbClr val="BFBFB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228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MW-vlos-D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>
          <a:xfrm>
            <a:off x="1291436" y="1854702"/>
            <a:ext cx="6637291" cy="319663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R=10_cdot_alpha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4" y="216945"/>
            <a:ext cx="2552718" cy="345245"/>
          </a:xfrm>
          <a:prstGeom prst="rect">
            <a:avLst/>
          </a:prstGeom>
        </p:spPr>
      </p:pic>
      <p:pic>
        <p:nvPicPr>
          <p:cNvPr id="9" name="Immagine 8" descr="v_c=200_cdot_b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0" y="581685"/>
            <a:ext cx="3046247" cy="385997"/>
          </a:xfrm>
          <a:prstGeom prst="rect">
            <a:avLst/>
          </a:prstGeom>
        </p:spPr>
      </p:pic>
      <p:pic>
        <p:nvPicPr>
          <p:cNvPr id="10" name="Immagine 9" descr="T_age_=_10_cdot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0" y="1070979"/>
            <a:ext cx="2612260" cy="3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MW-vlos-D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>
          <a:xfrm>
            <a:off x="1291436" y="1854702"/>
            <a:ext cx="6637291" cy="319663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R=10_cdot_alpha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4" y="216945"/>
            <a:ext cx="2552718" cy="345245"/>
          </a:xfrm>
          <a:prstGeom prst="rect">
            <a:avLst/>
          </a:prstGeom>
        </p:spPr>
      </p:pic>
      <p:pic>
        <p:nvPicPr>
          <p:cNvPr id="7" name="Immagine 6" descr="n_rev_=_frac_T_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19" y="391609"/>
            <a:ext cx="4625682" cy="77253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magine 8" descr="v_c=200_cdot_be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0" y="581685"/>
            <a:ext cx="3046247" cy="385997"/>
          </a:xfrm>
          <a:prstGeom prst="rect">
            <a:avLst/>
          </a:prstGeom>
        </p:spPr>
      </p:pic>
      <p:pic>
        <p:nvPicPr>
          <p:cNvPr id="10" name="Immagine 9" descr="T_age_=_10_cdot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0" y="1070979"/>
            <a:ext cx="2612260" cy="3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2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MW-vlos-D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>
          <a:xfrm>
            <a:off x="1291436" y="1854702"/>
            <a:ext cx="6637291" cy="319663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Connettore 1 5"/>
          <p:cNvCxnSpPr/>
          <p:nvPr/>
        </p:nvCxnSpPr>
        <p:spPr>
          <a:xfrm flipV="1">
            <a:off x="2684032" y="3021072"/>
            <a:ext cx="0" cy="150425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3471468" y="2928902"/>
            <a:ext cx="0" cy="159642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6491771" y="2509026"/>
            <a:ext cx="0" cy="20163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 rot="16200000">
            <a:off x="2979214" y="377280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  <a:r>
              <a:rPr lang="it-IT" dirty="0" smtClean="0"/>
              <a:t>0 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2156499" y="374988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60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6016686" y="375112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  <a:r>
              <a:rPr lang="it-IT" dirty="0" smtClean="0"/>
              <a:t>0 </a:t>
            </a:r>
            <a:endParaRPr lang="it-IT" dirty="0"/>
          </a:p>
        </p:txBody>
      </p:sp>
      <p:pic>
        <p:nvPicPr>
          <p:cNvPr id="2" name="Immagine 1" descr="R=10_cdot_alpha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4" y="216945"/>
            <a:ext cx="2552718" cy="345245"/>
          </a:xfrm>
          <a:prstGeom prst="rect">
            <a:avLst/>
          </a:prstGeom>
        </p:spPr>
      </p:pic>
      <p:pic>
        <p:nvPicPr>
          <p:cNvPr id="3" name="Immagine 2" descr="n_rev_=_frac_T_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19" y="391609"/>
            <a:ext cx="4625682" cy="77253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magine 3" descr="v_c=200_cdot_be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0" y="581685"/>
            <a:ext cx="3046247" cy="385997"/>
          </a:xfrm>
          <a:prstGeom prst="rect">
            <a:avLst/>
          </a:prstGeom>
        </p:spPr>
      </p:pic>
      <p:pic>
        <p:nvPicPr>
          <p:cNvPr id="5" name="Immagine 4" descr="T_age_=_10_cdot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0" y="1070979"/>
            <a:ext cx="2612260" cy="3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MW-vlos-D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>
          <a:xfrm>
            <a:off x="1291436" y="1854702"/>
            <a:ext cx="6637291" cy="319663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Connettore 1 5"/>
          <p:cNvCxnSpPr/>
          <p:nvPr/>
        </p:nvCxnSpPr>
        <p:spPr>
          <a:xfrm flipV="1">
            <a:off x="2684032" y="3021072"/>
            <a:ext cx="0" cy="150425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3471468" y="2928902"/>
            <a:ext cx="0" cy="159642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6491771" y="2509026"/>
            <a:ext cx="0" cy="20163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 rot="16200000">
            <a:off x="2979214" y="377280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  <a:r>
              <a:rPr lang="it-IT" dirty="0" smtClean="0"/>
              <a:t>0 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2156499" y="374988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60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6016686" y="375112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  <a:r>
              <a:rPr lang="it-IT" dirty="0" smtClean="0"/>
              <a:t>0 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471476" y="2509026"/>
            <a:ext cx="3020303" cy="2016304"/>
          </a:xfrm>
          <a:prstGeom prst="rect">
            <a:avLst/>
          </a:prstGeom>
          <a:solidFill>
            <a:srgbClr val="FFFF00">
              <a:alpha val="1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7" name="Immagine 16" descr="R=10_cdot_alpha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4" y="216945"/>
            <a:ext cx="2552718" cy="345245"/>
          </a:xfrm>
          <a:prstGeom prst="rect">
            <a:avLst/>
          </a:prstGeom>
        </p:spPr>
      </p:pic>
      <p:pic>
        <p:nvPicPr>
          <p:cNvPr id="18" name="Immagine 17" descr="n_rev_=_frac_T_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19" y="391609"/>
            <a:ext cx="4625682" cy="77253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Immagine 18" descr="v_c=200_cdot_be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0" y="581685"/>
            <a:ext cx="3046247" cy="385997"/>
          </a:xfrm>
          <a:prstGeom prst="rect">
            <a:avLst/>
          </a:prstGeom>
        </p:spPr>
      </p:pic>
      <p:pic>
        <p:nvPicPr>
          <p:cNvPr id="20" name="Immagine 19" descr="T_age_=_10_cdot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0" y="1070979"/>
            <a:ext cx="2612260" cy="3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MW-vlos-D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>
          <a:xfrm>
            <a:off x="1291436" y="1854702"/>
            <a:ext cx="6637291" cy="319663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Connettore 1 5"/>
          <p:cNvCxnSpPr/>
          <p:nvPr/>
        </p:nvCxnSpPr>
        <p:spPr>
          <a:xfrm flipV="1">
            <a:off x="2684032" y="3021072"/>
            <a:ext cx="0" cy="150425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3471468" y="2928902"/>
            <a:ext cx="0" cy="159642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6491771" y="2509026"/>
            <a:ext cx="0" cy="20163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 rot="16200000">
            <a:off x="2979214" y="377280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  <a:r>
              <a:rPr lang="it-IT" dirty="0" smtClean="0"/>
              <a:t>0 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2156499" y="374988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60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6016686" y="375112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  <a:r>
              <a:rPr lang="it-IT" dirty="0" smtClean="0"/>
              <a:t>0 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471476" y="2509026"/>
            <a:ext cx="3020303" cy="2016304"/>
          </a:xfrm>
          <a:prstGeom prst="rect">
            <a:avLst/>
          </a:prstGeom>
          <a:solidFill>
            <a:srgbClr val="FFFF00">
              <a:alpha val="1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/>
          <p:cNvSpPr/>
          <p:nvPr/>
        </p:nvSpPr>
        <p:spPr>
          <a:xfrm>
            <a:off x="1082675" y="882200"/>
            <a:ext cx="578688" cy="56389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5841035" y="3567977"/>
            <a:ext cx="800236" cy="71662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815792" y="3567977"/>
            <a:ext cx="800236" cy="71662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1661369" y="1278812"/>
            <a:ext cx="1197923" cy="22270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1661359" y="1278809"/>
            <a:ext cx="4179676" cy="24464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R=10_cdot_alpha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4" y="216945"/>
            <a:ext cx="2552718" cy="345245"/>
          </a:xfrm>
          <a:prstGeom prst="rect">
            <a:avLst/>
          </a:prstGeom>
        </p:spPr>
      </p:pic>
      <p:pic>
        <p:nvPicPr>
          <p:cNvPr id="22" name="Immagine 21" descr="v_c=200_cdot_b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0" y="581685"/>
            <a:ext cx="3046247" cy="385997"/>
          </a:xfrm>
          <a:prstGeom prst="rect">
            <a:avLst/>
          </a:prstGeom>
        </p:spPr>
      </p:pic>
      <p:pic>
        <p:nvPicPr>
          <p:cNvPr id="21" name="Immagine 20" descr="n_rev_=_frac_T_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19" y="391609"/>
            <a:ext cx="4625682" cy="77253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Immagine 22" descr="T_age_=_10_cdot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" y="969290"/>
            <a:ext cx="2612260" cy="3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9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lan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3" y="0"/>
            <a:ext cx="6656294" cy="51435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21411" y="50800"/>
            <a:ext cx="45320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dirty="0" smtClean="0">
                <a:latin typeface="Times New Roman"/>
                <a:cs typeface="Times New Roman"/>
              </a:rPr>
              <a:t>Kepler’s law in the solar </a:t>
            </a:r>
            <a:r>
              <a:rPr lang="it-IT" sz="2500" b="1" dirty="0" err="1" smtClean="0">
                <a:latin typeface="Times New Roman"/>
                <a:cs typeface="Times New Roman"/>
              </a:rPr>
              <a:t>system</a:t>
            </a:r>
            <a:endParaRPr lang="it-IT" sz="25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379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Plan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3" y="0"/>
            <a:ext cx="6656294" cy="5143500"/>
          </a:xfrm>
          <a:prstGeom prst="rect">
            <a:avLst/>
          </a:prstGeom>
        </p:spPr>
      </p:pic>
      <p:pic>
        <p:nvPicPr>
          <p:cNvPr id="4" name="Immagine 3" descr="n_rev_approx_f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09" y="1962112"/>
            <a:ext cx="2374428" cy="72861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cxnSp>
        <p:nvCxnSpPr>
          <p:cNvPr id="5" name="Connettore 1 4"/>
          <p:cNvCxnSpPr/>
          <p:nvPr/>
        </p:nvCxnSpPr>
        <p:spPr>
          <a:xfrm>
            <a:off x="1422370" y="1266492"/>
            <a:ext cx="0" cy="30163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H="1">
            <a:off x="2222325" y="1878877"/>
            <a:ext cx="1" cy="2404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5279532" y="856663"/>
            <a:ext cx="0" cy="31776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 rot="16200000">
            <a:off x="624654" y="2486820"/>
            <a:ext cx="113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25 </a:t>
            </a:r>
            <a:r>
              <a:rPr lang="it-IT" dirty="0" err="1" smtClean="0"/>
              <a:t>billions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1492733" y="2545318"/>
            <a:ext cx="102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 </a:t>
            </a:r>
            <a:r>
              <a:rPr lang="it-IT" dirty="0" err="1" smtClean="0"/>
              <a:t>billions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4347356" y="1847351"/>
            <a:ext cx="131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250 </a:t>
            </a:r>
            <a:r>
              <a:rPr lang="it-IT" dirty="0" err="1" smtClean="0"/>
              <a:t>millions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421411" y="50800"/>
            <a:ext cx="45320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dirty="0" smtClean="0">
                <a:latin typeface="Times New Roman"/>
                <a:cs typeface="Times New Roman"/>
              </a:rPr>
              <a:t>Kepler’s law in the solar </a:t>
            </a:r>
            <a:r>
              <a:rPr lang="it-IT" sz="2500" b="1" dirty="0" err="1" smtClean="0">
                <a:latin typeface="Times New Roman"/>
                <a:cs typeface="Times New Roman"/>
              </a:rPr>
              <a:t>system</a:t>
            </a:r>
            <a:endParaRPr lang="it-IT" sz="25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161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R=10_cdot_alpha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4" y="216945"/>
            <a:ext cx="2552718" cy="345245"/>
          </a:xfrm>
          <a:prstGeom prst="rect">
            <a:avLst/>
          </a:prstGeom>
        </p:spPr>
      </p:pic>
      <p:pic>
        <p:nvPicPr>
          <p:cNvPr id="22" name="Immagine 21" descr="v_c=200_cdot_b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0" y="581685"/>
            <a:ext cx="3046247" cy="385997"/>
          </a:xfrm>
          <a:prstGeom prst="rect">
            <a:avLst/>
          </a:prstGeom>
        </p:spPr>
      </p:pic>
      <p:pic>
        <p:nvPicPr>
          <p:cNvPr id="21" name="Immagine 20" descr="n_rev_=_frac_T_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19" y="391609"/>
            <a:ext cx="4625682" cy="77253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Immagine 22" descr="T_age_=_10_cdot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" y="969290"/>
            <a:ext cx="2612260" cy="3379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61162" y="2057593"/>
            <a:ext cx="6747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err="1" smtClean="0">
                <a:latin typeface="Times New Roman"/>
                <a:cs typeface="Times New Roman"/>
              </a:rPr>
              <a:t>z</a:t>
            </a:r>
            <a:r>
              <a:rPr lang="it-IT" sz="2800" i="1" dirty="0" smtClean="0">
                <a:latin typeface="Times New Roman"/>
                <a:cs typeface="Times New Roman"/>
              </a:rPr>
              <a:t> </a:t>
            </a:r>
            <a:r>
              <a:rPr lang="it-IT" sz="2800" dirty="0" smtClean="0">
                <a:latin typeface="Times New Roman"/>
                <a:cs typeface="Times New Roman"/>
              </a:rPr>
              <a:t>     = 0           2        4           6         8         10  </a:t>
            </a:r>
            <a:endParaRPr lang="it-IT" sz="2800" dirty="0">
              <a:latin typeface="Times New Roman"/>
              <a:cs typeface="Times New Roman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0" y="3050619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</a:t>
            </a:r>
            <a:r>
              <a:rPr lang="it-IT" sz="2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it-IT" sz="26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 </a:t>
            </a:r>
            <a:r>
              <a:rPr lang="it-IT" sz="2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it-IT" sz="26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Gyr</a:t>
            </a:r>
            <a:r>
              <a:rPr lang="it-IT" sz="2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  </a:t>
            </a:r>
            <a:r>
              <a:rPr lang="it-IT" sz="2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= 10          3         1.5           1           0.6          0.4</a:t>
            </a:r>
            <a:endParaRPr lang="it-IT" sz="26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it-IT" sz="2600" i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T</a:t>
            </a:r>
            <a:r>
              <a:rPr lang="it-IT" sz="2600" i="1" baseline="-25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age</a:t>
            </a:r>
            <a:r>
              <a:rPr lang="it-IT" sz="2600" i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it-IT" sz="2600" i="1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(</a:t>
            </a:r>
            <a:r>
              <a:rPr lang="it-IT" sz="2600" i="1" baseline="30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T</a:t>
            </a:r>
            <a:r>
              <a:rPr lang="it-IT" sz="2600" i="1" baseline="-25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f</a:t>
            </a:r>
            <a:r>
              <a:rPr lang="it-IT" sz="2600" i="1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=0.4)</a:t>
            </a:r>
            <a:r>
              <a:rPr lang="it-IT" sz="26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(</a:t>
            </a:r>
            <a:r>
              <a:rPr lang="it-IT" sz="2600" i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Gyr</a:t>
            </a:r>
            <a:r>
              <a:rPr lang="it-IT" sz="26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)   </a:t>
            </a:r>
            <a:r>
              <a:rPr lang="it-IT" sz="2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= </a:t>
            </a:r>
            <a:r>
              <a:rPr lang="it-IT" sz="2600" dirty="0">
                <a:solidFill>
                  <a:srgbClr val="008000"/>
                </a:solidFill>
                <a:latin typeface="Times New Roman"/>
                <a:cs typeface="Times New Roman"/>
              </a:rPr>
              <a:t>10        </a:t>
            </a:r>
            <a:r>
              <a:rPr lang="it-IT" sz="2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 2.6      1.1          0.6         0.2          0</a:t>
            </a:r>
            <a:endParaRPr lang="it-IT" sz="26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it-IT" sz="2600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it-IT" sz="2600" i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n</a:t>
            </a:r>
            <a:r>
              <a:rPr lang="it-IT" sz="2600" i="1" baseline="-25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rev</a:t>
            </a:r>
            <a:r>
              <a:rPr lang="it-IT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(10kpc,200km/</a:t>
            </a:r>
            <a:r>
              <a:rPr lang="it-IT" sz="16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s</a:t>
            </a:r>
            <a:r>
              <a:rPr lang="it-IT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         </a:t>
            </a:r>
            <a:r>
              <a:rPr lang="it-IT" sz="2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= 30          8         3              1           0            0          </a:t>
            </a:r>
            <a:endParaRPr lang="it-IT" sz="26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2547355" y="2762250"/>
            <a:ext cx="6073988" cy="0"/>
          </a:xfrm>
          <a:prstGeom prst="straightConnector1">
            <a:avLst/>
          </a:prstGeom>
          <a:ln w="76200" cmpd="sng"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/>
        </p:nvSpPr>
        <p:spPr>
          <a:xfrm>
            <a:off x="93260" y="1871665"/>
            <a:ext cx="8844250" cy="310590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70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61505" y="2113036"/>
            <a:ext cx="61093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Not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a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trivial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assumption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!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But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used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both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by DM and MOND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How long to relax ?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Transients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?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Which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QSS? 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Dynamics of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spiral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galaxy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formation</a:t>
            </a:r>
            <a:r>
              <a:rPr lang="it-I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it-IT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magin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29" y="571000"/>
            <a:ext cx="2374900" cy="101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reccia bidirezionale orizzontale 4"/>
          <p:cNvSpPr/>
          <p:nvPr/>
        </p:nvSpPr>
        <p:spPr>
          <a:xfrm>
            <a:off x="4030834" y="964706"/>
            <a:ext cx="1101382" cy="43834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55205" y="818268"/>
            <a:ext cx="3888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latin typeface="Times New Roman"/>
                <a:cs typeface="Times New Roman"/>
              </a:rPr>
              <a:t>Stationary</a:t>
            </a:r>
            <a:r>
              <a:rPr lang="it-IT" sz="3200" dirty="0" smtClean="0"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latin typeface="Times New Roman"/>
                <a:cs typeface="Times New Roman"/>
              </a:rPr>
              <a:t>equilibrium</a:t>
            </a:r>
            <a:endParaRPr lang="it-IT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530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22459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</a:t>
            </a:r>
            <a:r>
              <a:rPr lang="en-US" sz="2000" b="1" dirty="0">
                <a:latin typeface="Times" charset="0"/>
                <a:cs typeface="Times" charset="0"/>
              </a:rPr>
              <a:t>equilibrium</a:t>
            </a:r>
            <a:r>
              <a:rPr lang="en-US" sz="2000" dirty="0">
                <a:latin typeface="Times" charset="0"/>
                <a:cs typeface="Times" charset="0"/>
              </a:rPr>
              <a:t>, thermodynamical properties from microscopic interactions (ensemble equivalence).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</a:t>
            </a:r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8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61505" y="2113036"/>
            <a:ext cx="61093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latin typeface="Times New Roman"/>
                <a:cs typeface="Times New Roman"/>
              </a:rPr>
              <a:t>Not</a:t>
            </a:r>
            <a:r>
              <a:rPr lang="it-IT" sz="2400" dirty="0" smtClean="0">
                <a:latin typeface="Times New Roman"/>
                <a:cs typeface="Times New Roman"/>
              </a:rPr>
              <a:t> a </a:t>
            </a:r>
            <a:r>
              <a:rPr lang="it-IT" sz="2400" dirty="0" err="1" smtClean="0">
                <a:latin typeface="Times New Roman"/>
                <a:cs typeface="Times New Roman"/>
              </a:rPr>
              <a:t>trivial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assumption</a:t>
            </a:r>
            <a:r>
              <a:rPr lang="it-IT" sz="2400" dirty="0" smtClean="0">
                <a:latin typeface="Times New Roman"/>
                <a:cs typeface="Times New Roman"/>
              </a:rPr>
              <a:t>!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But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used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both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by DM and MOND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How long to relax ?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Transients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?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QSS? 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Dynamics of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spiral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galaxy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formation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it-IT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magin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29" y="571000"/>
            <a:ext cx="2374900" cy="101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reccia bidirezionale orizzontale 4"/>
          <p:cNvSpPr/>
          <p:nvPr/>
        </p:nvSpPr>
        <p:spPr>
          <a:xfrm>
            <a:off x="4030834" y="964706"/>
            <a:ext cx="1101382" cy="43834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55205" y="818268"/>
            <a:ext cx="3888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latin typeface="Times New Roman"/>
                <a:cs typeface="Times New Roman"/>
              </a:rPr>
              <a:t>Stationary</a:t>
            </a:r>
            <a:r>
              <a:rPr lang="it-IT" sz="3200" dirty="0" smtClean="0"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latin typeface="Times New Roman"/>
                <a:cs typeface="Times New Roman"/>
              </a:rPr>
              <a:t>equilibrium</a:t>
            </a:r>
            <a:endParaRPr lang="it-IT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572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61505" y="2113036"/>
            <a:ext cx="61093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latin typeface="Times New Roman"/>
                <a:cs typeface="Times New Roman"/>
              </a:rPr>
              <a:t>Not</a:t>
            </a:r>
            <a:r>
              <a:rPr lang="it-IT" sz="2400" dirty="0" smtClean="0">
                <a:latin typeface="Times New Roman"/>
                <a:cs typeface="Times New Roman"/>
              </a:rPr>
              <a:t> a </a:t>
            </a:r>
            <a:r>
              <a:rPr lang="it-IT" sz="2400" dirty="0" err="1" smtClean="0">
                <a:latin typeface="Times New Roman"/>
                <a:cs typeface="Times New Roman"/>
              </a:rPr>
              <a:t>trivial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assumption</a:t>
            </a:r>
            <a:r>
              <a:rPr lang="it-IT" sz="2400" dirty="0" smtClean="0">
                <a:latin typeface="Times New Roman"/>
                <a:cs typeface="Times New Roman"/>
              </a:rPr>
              <a:t>!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latin typeface="Times New Roman"/>
                <a:cs typeface="Times New Roman"/>
              </a:rPr>
              <a:t>But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used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both</a:t>
            </a:r>
            <a:r>
              <a:rPr lang="it-IT" sz="2400" dirty="0" smtClean="0">
                <a:latin typeface="Times New Roman"/>
                <a:cs typeface="Times New Roman"/>
              </a:rPr>
              <a:t> by DM and MOND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How long to relax ?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Transients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?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QSS? 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Dynamics of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spiral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galaxy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formation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it-IT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magin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29" y="571000"/>
            <a:ext cx="2374900" cy="101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reccia bidirezionale orizzontale 4"/>
          <p:cNvSpPr/>
          <p:nvPr/>
        </p:nvSpPr>
        <p:spPr>
          <a:xfrm>
            <a:off x="4030834" y="964706"/>
            <a:ext cx="1101382" cy="43834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55205" y="818268"/>
            <a:ext cx="3888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latin typeface="Times New Roman"/>
                <a:cs typeface="Times New Roman"/>
              </a:rPr>
              <a:t>Stationary</a:t>
            </a:r>
            <a:r>
              <a:rPr lang="it-IT" sz="3200" dirty="0" smtClean="0"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latin typeface="Times New Roman"/>
                <a:cs typeface="Times New Roman"/>
              </a:rPr>
              <a:t>equilibrium</a:t>
            </a:r>
            <a:endParaRPr lang="it-IT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86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61505" y="2113036"/>
            <a:ext cx="61093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latin typeface="Times New Roman"/>
                <a:cs typeface="Times New Roman"/>
              </a:rPr>
              <a:t>Not</a:t>
            </a:r>
            <a:r>
              <a:rPr lang="it-IT" sz="2400" dirty="0" smtClean="0">
                <a:latin typeface="Times New Roman"/>
                <a:cs typeface="Times New Roman"/>
              </a:rPr>
              <a:t> a </a:t>
            </a:r>
            <a:r>
              <a:rPr lang="it-IT" sz="2400" dirty="0" err="1" smtClean="0">
                <a:latin typeface="Times New Roman"/>
                <a:cs typeface="Times New Roman"/>
              </a:rPr>
              <a:t>trivial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assumption</a:t>
            </a:r>
            <a:r>
              <a:rPr lang="it-IT" sz="2400" dirty="0" smtClean="0">
                <a:latin typeface="Times New Roman"/>
                <a:cs typeface="Times New Roman"/>
              </a:rPr>
              <a:t>!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latin typeface="Times New Roman"/>
                <a:cs typeface="Times New Roman"/>
              </a:rPr>
              <a:t>But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used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both</a:t>
            </a:r>
            <a:r>
              <a:rPr lang="it-IT" sz="2400" dirty="0" smtClean="0">
                <a:latin typeface="Times New Roman"/>
                <a:cs typeface="Times New Roman"/>
              </a:rPr>
              <a:t> by DM and MOND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latin typeface="Times New Roman"/>
                <a:cs typeface="Times New Roman"/>
              </a:rPr>
              <a:t>How long to relax ? </a:t>
            </a:r>
            <a:r>
              <a:rPr lang="it-IT" sz="2400" dirty="0" err="1" smtClean="0">
                <a:latin typeface="Times New Roman"/>
                <a:cs typeface="Times New Roman"/>
              </a:rPr>
              <a:t>Transients</a:t>
            </a:r>
            <a:r>
              <a:rPr lang="it-IT" sz="2400" dirty="0" smtClean="0">
                <a:latin typeface="Times New Roman"/>
                <a:cs typeface="Times New Roman"/>
              </a:rPr>
              <a:t>? </a:t>
            </a:r>
            <a:r>
              <a:rPr lang="it-IT" sz="2400" dirty="0" err="1" smtClean="0">
                <a:latin typeface="Times New Roman"/>
                <a:cs typeface="Times New Roman"/>
              </a:rPr>
              <a:t>Which</a:t>
            </a:r>
            <a:r>
              <a:rPr lang="it-IT" sz="2400" dirty="0" smtClean="0">
                <a:latin typeface="Times New Roman"/>
                <a:cs typeface="Times New Roman"/>
              </a:rPr>
              <a:t> QSS? 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Dynamics of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spiral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galaxy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formation</a:t>
            </a:r>
            <a:r>
              <a:rPr lang="it-IT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it-IT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magin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29" y="571000"/>
            <a:ext cx="2374900" cy="101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reccia bidirezionale orizzontale 4"/>
          <p:cNvSpPr/>
          <p:nvPr/>
        </p:nvSpPr>
        <p:spPr>
          <a:xfrm>
            <a:off x="4030834" y="964706"/>
            <a:ext cx="1101382" cy="43834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55205" y="818268"/>
            <a:ext cx="3888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latin typeface="Times New Roman"/>
                <a:cs typeface="Times New Roman"/>
              </a:rPr>
              <a:t>Stationary</a:t>
            </a:r>
            <a:r>
              <a:rPr lang="it-IT" sz="3200" dirty="0" smtClean="0"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latin typeface="Times New Roman"/>
                <a:cs typeface="Times New Roman"/>
              </a:rPr>
              <a:t>equilibrium</a:t>
            </a:r>
            <a:endParaRPr lang="it-IT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90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61505" y="2113036"/>
            <a:ext cx="61093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Not a trivial assumption!</a:t>
            </a:r>
          </a:p>
          <a:p>
            <a:pPr marL="342900" indent="-342900">
              <a:buFont typeface="Wingdings" charset="2"/>
              <a:buChar char="Ø"/>
            </a:pPr>
            <a:endParaRPr lang="en-GB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But used both by DM and MOND</a:t>
            </a:r>
          </a:p>
          <a:p>
            <a:pPr marL="342900" indent="-342900">
              <a:buFont typeface="Wingdings" charset="2"/>
              <a:buChar char="Ø"/>
            </a:pPr>
            <a:endParaRPr lang="en-GB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400" dirty="0" smtClean="0">
                <a:latin typeface="Times New Roman"/>
                <a:cs typeface="Times New Roman"/>
              </a:rPr>
              <a:t>How long to relax ? Transients? Which QSS? </a:t>
            </a:r>
          </a:p>
          <a:p>
            <a:pPr marL="342900" indent="-342900">
              <a:buFont typeface="Wingdings" charset="2"/>
              <a:buChar char="Ø"/>
            </a:pPr>
            <a:endParaRPr lang="en-GB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Dynamics of spiral galaxy formation </a:t>
            </a:r>
            <a:endParaRPr lang="en-GB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magin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29" y="571000"/>
            <a:ext cx="2374900" cy="101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reccia bidirezionale orizzontale 4"/>
          <p:cNvSpPr/>
          <p:nvPr/>
        </p:nvSpPr>
        <p:spPr>
          <a:xfrm>
            <a:off x="4030834" y="964706"/>
            <a:ext cx="1101382" cy="43834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55205" y="818268"/>
            <a:ext cx="3888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latin typeface="Times New Roman"/>
                <a:cs typeface="Times New Roman"/>
              </a:rPr>
              <a:t>Stationary</a:t>
            </a:r>
            <a:r>
              <a:rPr lang="it-IT" sz="3200" dirty="0" smtClean="0"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latin typeface="Times New Roman"/>
                <a:cs typeface="Times New Roman"/>
              </a:rPr>
              <a:t>equilibrium</a:t>
            </a:r>
            <a:endParaRPr lang="it-IT" sz="3200" dirty="0">
              <a:latin typeface="Times New Roman"/>
              <a:cs typeface="Times New Roman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7346472" y="3339179"/>
            <a:ext cx="234461" cy="33405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 rot="2653148">
            <a:off x="6254551" y="2969851"/>
            <a:ext cx="316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Gravity</a:t>
            </a:r>
            <a:r>
              <a:rPr lang="it-IT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it-IT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long-</a:t>
            </a:r>
            <a:r>
              <a:rPr lang="it-IT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range</a:t>
            </a:r>
            <a:r>
              <a:rPr lang="it-IT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!</a:t>
            </a:r>
            <a:endParaRPr lang="it-IT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348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61505" y="2113036"/>
            <a:ext cx="7314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latin typeface="Times New Roman"/>
                <a:cs typeface="Times New Roman"/>
              </a:rPr>
              <a:t>Not</a:t>
            </a:r>
            <a:r>
              <a:rPr lang="it-IT" sz="2400" dirty="0" smtClean="0">
                <a:latin typeface="Times New Roman"/>
                <a:cs typeface="Times New Roman"/>
              </a:rPr>
              <a:t> a </a:t>
            </a:r>
            <a:r>
              <a:rPr lang="it-IT" sz="2400" dirty="0" err="1" smtClean="0">
                <a:latin typeface="Times New Roman"/>
                <a:cs typeface="Times New Roman"/>
              </a:rPr>
              <a:t>trivial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assumption</a:t>
            </a:r>
            <a:r>
              <a:rPr lang="it-IT" sz="2400" dirty="0" smtClean="0">
                <a:latin typeface="Times New Roman"/>
                <a:cs typeface="Times New Roman"/>
              </a:rPr>
              <a:t>!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err="1" smtClean="0">
                <a:latin typeface="Times New Roman"/>
                <a:cs typeface="Times New Roman"/>
              </a:rPr>
              <a:t>But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used</a:t>
            </a:r>
            <a:r>
              <a:rPr lang="it-IT" sz="2400" dirty="0" smtClean="0">
                <a:latin typeface="Times New Roman"/>
                <a:cs typeface="Times New Roman"/>
              </a:rPr>
              <a:t> </a:t>
            </a:r>
            <a:r>
              <a:rPr lang="it-IT" sz="2400" dirty="0" err="1" smtClean="0">
                <a:latin typeface="Times New Roman"/>
                <a:cs typeface="Times New Roman"/>
              </a:rPr>
              <a:t>both</a:t>
            </a:r>
            <a:r>
              <a:rPr lang="it-IT" sz="2400" dirty="0" smtClean="0">
                <a:latin typeface="Times New Roman"/>
                <a:cs typeface="Times New Roman"/>
              </a:rPr>
              <a:t> by DM and MOND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latin typeface="Times New Roman"/>
                <a:cs typeface="Times New Roman"/>
              </a:rPr>
              <a:t>How long to relax ? </a:t>
            </a:r>
            <a:r>
              <a:rPr lang="it-IT" sz="2400" dirty="0" err="1" smtClean="0">
                <a:latin typeface="Times New Roman"/>
                <a:cs typeface="Times New Roman"/>
              </a:rPr>
              <a:t>Transients</a:t>
            </a:r>
            <a:r>
              <a:rPr lang="it-IT" sz="2400" dirty="0" smtClean="0">
                <a:latin typeface="Times New Roman"/>
                <a:cs typeface="Times New Roman"/>
              </a:rPr>
              <a:t>? </a:t>
            </a:r>
            <a:r>
              <a:rPr lang="it-IT" sz="2400" dirty="0" err="1" smtClean="0">
                <a:latin typeface="Times New Roman"/>
                <a:cs typeface="Times New Roman"/>
              </a:rPr>
              <a:t>Which</a:t>
            </a:r>
            <a:r>
              <a:rPr lang="it-IT" sz="2400" dirty="0" smtClean="0">
                <a:latin typeface="Times New Roman"/>
                <a:cs typeface="Times New Roman"/>
              </a:rPr>
              <a:t> QSS? 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3600" dirty="0" smtClean="0">
                <a:latin typeface="Times New Roman"/>
                <a:cs typeface="Times New Roman"/>
              </a:rPr>
              <a:t>Dynamics of </a:t>
            </a:r>
            <a:r>
              <a:rPr lang="it-IT" sz="3600" dirty="0" err="1" smtClean="0">
                <a:latin typeface="Times New Roman"/>
                <a:cs typeface="Times New Roman"/>
              </a:rPr>
              <a:t>spiral</a:t>
            </a:r>
            <a:r>
              <a:rPr lang="it-IT" sz="3600" dirty="0" smtClean="0">
                <a:latin typeface="Times New Roman"/>
                <a:cs typeface="Times New Roman"/>
              </a:rPr>
              <a:t> </a:t>
            </a:r>
            <a:r>
              <a:rPr lang="it-IT" sz="3600" dirty="0" err="1" smtClean="0">
                <a:latin typeface="Times New Roman"/>
                <a:cs typeface="Times New Roman"/>
              </a:rPr>
              <a:t>galaxy</a:t>
            </a:r>
            <a:r>
              <a:rPr lang="it-IT" sz="3600" dirty="0" smtClean="0">
                <a:latin typeface="Times New Roman"/>
                <a:cs typeface="Times New Roman"/>
              </a:rPr>
              <a:t> </a:t>
            </a:r>
            <a:r>
              <a:rPr lang="it-IT" sz="3600" dirty="0" err="1" smtClean="0">
                <a:latin typeface="Times New Roman"/>
                <a:cs typeface="Times New Roman"/>
              </a:rPr>
              <a:t>formation</a:t>
            </a:r>
            <a:r>
              <a:rPr lang="it-IT" sz="3600" dirty="0" smtClean="0">
                <a:latin typeface="Times New Roman"/>
                <a:cs typeface="Times New Roman"/>
              </a:rPr>
              <a:t> </a:t>
            </a:r>
            <a:endParaRPr lang="it-IT" sz="3600" dirty="0">
              <a:latin typeface="Times New Roman"/>
              <a:cs typeface="Times New Roman"/>
            </a:endParaRPr>
          </a:p>
        </p:txBody>
      </p:sp>
      <p:pic>
        <p:nvPicPr>
          <p:cNvPr id="4" name="Immagin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29" y="571000"/>
            <a:ext cx="2374900" cy="101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reccia bidirezionale orizzontale 4"/>
          <p:cNvSpPr/>
          <p:nvPr/>
        </p:nvSpPr>
        <p:spPr>
          <a:xfrm>
            <a:off x="4030834" y="964706"/>
            <a:ext cx="1101382" cy="43834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55205" y="818268"/>
            <a:ext cx="3888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latin typeface="Times New Roman"/>
                <a:cs typeface="Times New Roman"/>
              </a:rPr>
              <a:t>Stationary</a:t>
            </a:r>
            <a:r>
              <a:rPr lang="it-IT" sz="3200" dirty="0" smtClean="0">
                <a:latin typeface="Times New Roman"/>
                <a:cs typeface="Times New Roman"/>
              </a:rPr>
              <a:t> </a:t>
            </a:r>
            <a:r>
              <a:rPr lang="it-IT" sz="3200" dirty="0" err="1" smtClean="0">
                <a:latin typeface="Times New Roman"/>
                <a:cs typeface="Times New Roman"/>
              </a:rPr>
              <a:t>equilibrium</a:t>
            </a:r>
            <a:endParaRPr lang="it-IT" sz="3200" dirty="0">
              <a:latin typeface="Times New Roman"/>
              <a:cs typeface="Times New Roman"/>
            </a:endParaRPr>
          </a:p>
        </p:txBody>
      </p:sp>
      <p:sp>
        <p:nvSpPr>
          <p:cNvPr id="2" name="CasellaDiTesto 1"/>
          <p:cNvSpPr txBox="1"/>
          <p:nvPr/>
        </p:nvSpPr>
        <p:spPr>
          <a:xfrm rot="2653148">
            <a:off x="6254551" y="2969851"/>
            <a:ext cx="316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Gravity</a:t>
            </a:r>
            <a:r>
              <a:rPr lang="it-IT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it-IT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long-</a:t>
            </a:r>
            <a:r>
              <a:rPr lang="it-IT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range</a:t>
            </a:r>
            <a:r>
              <a:rPr lang="it-IT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!</a:t>
            </a:r>
            <a:endParaRPr lang="it-IT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7346472" y="3339179"/>
            <a:ext cx="234461" cy="33405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35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446" y="1007215"/>
            <a:ext cx="5140196" cy="4023257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48" y="68605"/>
            <a:ext cx="8537500" cy="1020066"/>
          </a:xfrm>
          <a:prstGeom prst="rect">
            <a:avLst/>
          </a:prstGeom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366396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a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53" y="1266556"/>
            <a:ext cx="5779590" cy="3806382"/>
          </a:xfrm>
          <a:prstGeom prst="rect">
            <a:avLst/>
          </a:prstGeom>
        </p:spPr>
      </p:pic>
      <p:pic>
        <p:nvPicPr>
          <p:cNvPr id="2" name="Immagine 1" descr="Schermata 2019-02-13 alle 19.15.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2"/>
          <a:stretch/>
        </p:blipFill>
        <p:spPr>
          <a:xfrm>
            <a:off x="0" y="0"/>
            <a:ext cx="9144000" cy="128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8360" b="6347"/>
          <a:stretch/>
        </p:blipFill>
        <p:spPr>
          <a:xfrm>
            <a:off x="12312" y="0"/>
            <a:ext cx="9081941" cy="5143500"/>
          </a:xfrm>
          <a:prstGeom prst="rect">
            <a:avLst/>
          </a:prstGeom>
        </p:spPr>
      </p:pic>
      <p:pic>
        <p:nvPicPr>
          <p:cNvPr id="6" name="Immagine 5" descr="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75" y="105926"/>
            <a:ext cx="4676377" cy="87178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4" name="Immagine 3" descr="ga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57" y="1859055"/>
            <a:ext cx="4211321" cy="288695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935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r="49307" b="32823"/>
          <a:stretch/>
        </p:blipFill>
        <p:spPr>
          <a:xfrm>
            <a:off x="85948" y="124342"/>
            <a:ext cx="3069308" cy="29696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35188" r="49307"/>
          <a:stretch/>
        </p:blipFill>
        <p:spPr>
          <a:xfrm>
            <a:off x="6264535" y="124342"/>
            <a:ext cx="2847175" cy="26545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64856" r="49307"/>
          <a:stretch/>
        </p:blipFill>
        <p:spPr>
          <a:xfrm>
            <a:off x="3155256" y="1789476"/>
            <a:ext cx="3203838" cy="162169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49307" b="65673"/>
          <a:stretch/>
        </p:blipFill>
        <p:spPr>
          <a:xfrm>
            <a:off x="3155256" y="3401625"/>
            <a:ext cx="3204131" cy="15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0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10" y="0"/>
            <a:ext cx="83351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3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</a:t>
            </a:r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224598"/>
            <a:ext cx="9144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</a:t>
            </a:r>
            <a:r>
              <a:rPr lang="en-US" sz="2000" b="1" dirty="0">
                <a:latin typeface="Times" charset="0"/>
                <a:cs typeface="Times" charset="0"/>
              </a:rPr>
              <a:t>equilibrium</a:t>
            </a:r>
            <a:r>
              <a:rPr lang="en-US" sz="2000" dirty="0">
                <a:latin typeface="Times" charset="0"/>
                <a:cs typeface="Times" charset="0"/>
              </a:rPr>
              <a:t>, thermodynamical properties from microscopic interactions (ensemble equivalence). 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an out of equilibrium state is driven by </a:t>
            </a:r>
            <a:r>
              <a:rPr lang="en-US" sz="2000" b="1" dirty="0">
                <a:latin typeface="Times" charset="0"/>
                <a:cs typeface="Times" charset="0"/>
              </a:rPr>
              <a:t>local interactions </a:t>
            </a:r>
            <a:r>
              <a:rPr lang="en-US" sz="2000" dirty="0">
                <a:latin typeface="Times" charset="0"/>
                <a:cs typeface="Times" charset="0"/>
              </a:rPr>
              <a:t>towards a TDE state characterized by the maximum value of the </a:t>
            </a:r>
            <a:r>
              <a:rPr lang="en-US" sz="2000" b="1" dirty="0">
                <a:latin typeface="Times" charset="0"/>
                <a:cs typeface="Times" charset="0"/>
              </a:rPr>
              <a:t>entropy </a:t>
            </a:r>
            <a:r>
              <a:rPr lang="en-US" sz="2000" dirty="0">
                <a:latin typeface="Times" charset="0"/>
                <a:cs typeface="Times" charset="0"/>
              </a:rPr>
              <a:t>compatible with the conditions imposed </a:t>
            </a:r>
          </a:p>
        </p:txBody>
      </p:sp>
    </p:spTree>
    <p:extLst>
      <p:ext uri="{BB962C8B-B14F-4D97-AF65-F5344CB8AC3E}">
        <p14:creationId xmlns:p14="http://schemas.microsoft.com/office/powerpoint/2010/main" val="136493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83267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2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9-09-24 alle 10.5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10" y="47745"/>
            <a:ext cx="6804587" cy="1909478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magine 3" descr="Schermata 2019-09-24 alle 10.58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/>
          <a:stretch/>
        </p:blipFill>
        <p:spPr>
          <a:xfrm>
            <a:off x="782986" y="2024460"/>
            <a:ext cx="7438571" cy="292139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15626" y="2024460"/>
            <a:ext cx="2482642" cy="2673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802579" y="3160198"/>
            <a:ext cx="3180069" cy="51590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82986" y="3418150"/>
            <a:ext cx="7438571" cy="152770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Schermata 2019-09-24 alle 11.0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13" y="3227669"/>
            <a:ext cx="2777888" cy="18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2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9-09-24 alle 10.5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10" y="47745"/>
            <a:ext cx="6804587" cy="1909478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magine 3" descr="Schermata 2019-09-24 alle 10.58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/>
          <a:stretch/>
        </p:blipFill>
        <p:spPr>
          <a:xfrm>
            <a:off x="782986" y="2205891"/>
            <a:ext cx="7438571" cy="292139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15626" y="1976466"/>
            <a:ext cx="7476570" cy="51590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523063" y="4181968"/>
            <a:ext cx="4698494" cy="51590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82985" y="4560752"/>
            <a:ext cx="7209211" cy="56653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68026" y="2492371"/>
            <a:ext cx="7476570" cy="88808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802083" y="2740264"/>
            <a:ext cx="4000875" cy="88808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70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9-09-24 alle 10.5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10" y="47745"/>
            <a:ext cx="6804587" cy="1909478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magine 3" descr="Schermata 2019-09-24 alle 10.58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/>
          <a:stretch/>
        </p:blipFill>
        <p:spPr>
          <a:xfrm>
            <a:off x="782986" y="2205891"/>
            <a:ext cx="7438571" cy="292139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15625" y="1976466"/>
            <a:ext cx="7705931" cy="227297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86595" y="2281650"/>
            <a:ext cx="2998646" cy="227297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32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15625" y="1976466"/>
            <a:ext cx="7705931" cy="227297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86595" y="2281650"/>
            <a:ext cx="2998646" cy="227297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Schermata 2019-09-29 alle 17.2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5" y="86913"/>
            <a:ext cx="7315790" cy="2194737"/>
          </a:xfrm>
          <a:prstGeom prst="rect">
            <a:avLst/>
          </a:prstGeom>
        </p:spPr>
      </p:pic>
      <p:pic>
        <p:nvPicPr>
          <p:cNvPr id="7" name="Immagine 6" descr="Schermata 2019-09-29 alle 17.21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385"/>
            <a:ext cx="9144000" cy="79468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62327" y="3431934"/>
            <a:ext cx="2979170" cy="2387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499185" y="3978334"/>
            <a:ext cx="7409684" cy="2387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11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7" y="1662064"/>
            <a:ext cx="4569810" cy="7398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7" y="2556356"/>
            <a:ext cx="4653818" cy="88502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853042" y="1443967"/>
            <a:ext cx="438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 </a:t>
            </a:r>
            <a:r>
              <a:rPr lang="it-IT" b="1" dirty="0" err="1"/>
              <a:t>Fredholm</a:t>
            </a:r>
            <a:r>
              <a:rPr lang="it-IT" b="1" dirty="0"/>
              <a:t> </a:t>
            </a:r>
            <a:r>
              <a:rPr lang="it-IT" b="1" dirty="0" err="1"/>
              <a:t>integral</a:t>
            </a:r>
            <a:r>
              <a:rPr lang="it-IT" b="1" dirty="0"/>
              <a:t> </a:t>
            </a:r>
            <a:r>
              <a:rPr lang="it-IT" b="1" dirty="0" err="1"/>
              <a:t>equation</a:t>
            </a:r>
            <a:r>
              <a:rPr lang="it-IT" b="1" dirty="0"/>
              <a:t> of the first </a:t>
            </a:r>
            <a:r>
              <a:rPr lang="it-IT" b="1" dirty="0" err="1"/>
              <a:t>kind</a:t>
            </a:r>
            <a:endParaRPr lang="it-IT" b="1" dirty="0"/>
          </a:p>
        </p:txBody>
      </p:sp>
      <p:pic>
        <p:nvPicPr>
          <p:cNvPr id="10" name="Immagine 9" descr="Schermata 2019-02-13 alle 19.13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" y="66339"/>
            <a:ext cx="4921229" cy="138360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3542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7" y="1662064"/>
            <a:ext cx="4569810" cy="7398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7" y="2556356"/>
            <a:ext cx="4653818" cy="88502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73" y="3933580"/>
            <a:ext cx="5865845" cy="8475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904270" y="3639793"/>
            <a:ext cx="1623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 </a:t>
            </a:r>
            <a:r>
              <a:rPr lang="it-IT" b="1" dirty="0" err="1"/>
              <a:t>Lucy’s</a:t>
            </a:r>
            <a:r>
              <a:rPr lang="it-IT" b="1" dirty="0"/>
              <a:t> </a:t>
            </a:r>
            <a:r>
              <a:rPr lang="it-IT" b="1" dirty="0" err="1"/>
              <a:t>method</a:t>
            </a:r>
            <a:endParaRPr lang="it-IT" b="1" dirty="0"/>
          </a:p>
        </p:txBody>
      </p:sp>
      <p:pic>
        <p:nvPicPr>
          <p:cNvPr id="11" name="Immagine 10" descr="Schermata 2019-02-13 alle 19.13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" y="66339"/>
            <a:ext cx="4921229" cy="138360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21624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827635" y="4540156"/>
            <a:ext cx="1607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X (kpc)</a:t>
            </a:r>
            <a:endParaRPr lang="it-IT" sz="3600" dirty="0">
              <a:latin typeface="Times New Roman"/>
              <a:cs typeface="Times New Roman"/>
            </a:endParaRPr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-305565" y="2258113"/>
            <a:ext cx="159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Y (kpc)</a:t>
            </a:r>
            <a:endParaRPr lang="it-IT" sz="3600" dirty="0">
              <a:latin typeface="Times New Roman"/>
              <a:cs typeface="Times New Roman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5400000">
            <a:off x="7657723" y="2258113"/>
            <a:ext cx="2044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V</a:t>
            </a:r>
            <a:r>
              <a:rPr lang="it-IT" sz="3600" baseline="-25000" dirty="0">
                <a:latin typeface="Times New Roman"/>
                <a:cs typeface="Times New Roman"/>
              </a:rPr>
              <a:t>R</a:t>
            </a:r>
            <a:r>
              <a:rPr lang="it-IT" sz="3600" dirty="0" smtClean="0">
                <a:latin typeface="Times New Roman"/>
                <a:cs typeface="Times New Roman"/>
              </a:rPr>
              <a:t> (km/</a:t>
            </a:r>
            <a:r>
              <a:rPr lang="it-IT" sz="3600" dirty="0" err="1" smtClean="0">
                <a:latin typeface="Times New Roman"/>
                <a:cs typeface="Times New Roman"/>
              </a:rPr>
              <a:t>s</a:t>
            </a:r>
            <a:r>
              <a:rPr lang="it-IT" sz="3600" dirty="0" smtClean="0">
                <a:latin typeface="Times New Roman"/>
                <a:cs typeface="Times New Roman"/>
              </a:rPr>
              <a:t>)</a:t>
            </a:r>
            <a:endParaRPr lang="it-IT" sz="3600" dirty="0">
              <a:latin typeface="Times New Roman"/>
              <a:cs typeface="Times New Roman"/>
            </a:endParaRPr>
          </a:p>
        </p:txBody>
      </p:sp>
      <p:pic>
        <p:nvPicPr>
          <p:cNvPr id="6" name="Immagine 5" descr="V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2981" r="3777" b="4445"/>
          <a:stretch/>
        </p:blipFill>
        <p:spPr>
          <a:xfrm>
            <a:off x="913316" y="76203"/>
            <a:ext cx="7346410" cy="45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0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ph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1665" r="3528" b="2390"/>
          <a:stretch/>
        </p:blipFill>
        <p:spPr>
          <a:xfrm>
            <a:off x="1046936" y="122419"/>
            <a:ext cx="7118409" cy="437934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827635" y="4501763"/>
            <a:ext cx="1607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X (kpc)</a:t>
            </a:r>
            <a:endParaRPr lang="it-IT" sz="3600" dirty="0">
              <a:latin typeface="Times New Roman"/>
              <a:cs typeface="Times New Roman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16200000">
            <a:off x="-310031" y="2267634"/>
            <a:ext cx="159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Y (kpc)</a:t>
            </a:r>
            <a:endParaRPr lang="it-IT" sz="3600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 rot="5400000">
            <a:off x="7625617" y="2258113"/>
            <a:ext cx="2073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V</a:t>
            </a:r>
            <a:r>
              <a:rPr lang="it-IT" sz="3600" baseline="-25000" dirty="0">
                <a:latin typeface="Symbol" charset="2"/>
                <a:cs typeface="Symbol" charset="2"/>
              </a:rPr>
              <a:t>F</a:t>
            </a:r>
            <a:r>
              <a:rPr lang="it-IT" sz="3600" dirty="0" smtClean="0">
                <a:latin typeface="Times New Roman"/>
                <a:cs typeface="Times New Roman"/>
              </a:rPr>
              <a:t> (km/</a:t>
            </a:r>
            <a:r>
              <a:rPr lang="it-IT" sz="3600" dirty="0" err="1" smtClean="0">
                <a:latin typeface="Times New Roman"/>
                <a:cs typeface="Times New Roman"/>
              </a:rPr>
              <a:t>s</a:t>
            </a:r>
            <a:r>
              <a:rPr lang="it-IT" sz="3600" dirty="0" smtClean="0">
                <a:latin typeface="Times New Roman"/>
                <a:cs typeface="Times New Roman"/>
              </a:rPr>
              <a:t>)</a:t>
            </a:r>
            <a:endParaRPr lang="it-IT" sz="3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208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z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1467" r="4244" b="4814"/>
          <a:stretch/>
        </p:blipFill>
        <p:spPr>
          <a:xfrm>
            <a:off x="974204" y="66675"/>
            <a:ext cx="7265082" cy="452053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24812" y="4587208"/>
            <a:ext cx="1607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X (kpc)</a:t>
            </a:r>
            <a:endParaRPr lang="it-IT" sz="3600" dirty="0">
              <a:latin typeface="Times New Roman"/>
              <a:cs typeface="Times New Roman"/>
            </a:endParaRPr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-172213" y="2258113"/>
            <a:ext cx="159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Y (kpc)</a:t>
            </a:r>
            <a:endParaRPr lang="it-IT" sz="3600" dirty="0">
              <a:latin typeface="Times New Roman"/>
              <a:cs typeface="Times New Roman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5400000">
            <a:off x="7602864" y="2267634"/>
            <a:ext cx="202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 New Roman"/>
                <a:cs typeface="Times New Roman"/>
              </a:rPr>
              <a:t>V</a:t>
            </a:r>
            <a:r>
              <a:rPr lang="it-IT" sz="3600" baseline="-25000" dirty="0" smtClean="0">
                <a:latin typeface="Times New Roman"/>
                <a:cs typeface="Times New Roman"/>
              </a:rPr>
              <a:t>Z</a:t>
            </a:r>
            <a:r>
              <a:rPr lang="it-IT" sz="3600" dirty="0" smtClean="0">
                <a:latin typeface="Times New Roman"/>
                <a:cs typeface="Times New Roman"/>
              </a:rPr>
              <a:t> (km/</a:t>
            </a:r>
            <a:r>
              <a:rPr lang="it-IT" sz="3600" dirty="0" err="1" smtClean="0">
                <a:latin typeface="Times New Roman"/>
                <a:cs typeface="Times New Roman"/>
              </a:rPr>
              <a:t>s</a:t>
            </a:r>
            <a:r>
              <a:rPr lang="it-IT" sz="3600" dirty="0" smtClean="0">
                <a:latin typeface="Times New Roman"/>
                <a:cs typeface="Times New Roman"/>
              </a:rPr>
              <a:t>)</a:t>
            </a:r>
            <a:endParaRPr lang="it-IT" sz="3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913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2450" y="76200"/>
            <a:ext cx="80581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DE3434"/>
                </a:solidFill>
                <a:latin typeface="Times" charset="0"/>
              </a:rPr>
              <a:t>Long Range Interacting </a:t>
            </a:r>
            <a:r>
              <a:rPr lang="en-US" sz="3200" dirty="0" smtClean="0">
                <a:solidFill>
                  <a:srgbClr val="DE3434"/>
                </a:solidFill>
                <a:latin typeface="Times" charset="0"/>
              </a:rPr>
              <a:t>Systems</a:t>
            </a:r>
            <a:endParaRPr lang="en-US" sz="3200" dirty="0">
              <a:solidFill>
                <a:srgbClr val="DE3434"/>
              </a:solidFill>
              <a:latin typeface="Times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224603"/>
            <a:ext cx="914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</a:t>
            </a:r>
            <a:r>
              <a:rPr lang="en-US" sz="2000" b="1" dirty="0">
                <a:latin typeface="Times" charset="0"/>
                <a:cs typeface="Times" charset="0"/>
              </a:rPr>
              <a:t>equilibrium</a:t>
            </a:r>
            <a:r>
              <a:rPr lang="en-US" sz="2000" dirty="0">
                <a:latin typeface="Times" charset="0"/>
                <a:cs typeface="Times" charset="0"/>
              </a:rPr>
              <a:t>, thermodynamical properties from microscopic interactions (ensemble equivalence). 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latin typeface="Times" charset="0"/>
                <a:cs typeface="Times" charset="0"/>
              </a:rPr>
              <a:t> SRIS: an out of equilibrium state is driven by </a:t>
            </a:r>
            <a:r>
              <a:rPr lang="en-US" sz="2000" b="1" dirty="0">
                <a:latin typeface="Times" charset="0"/>
                <a:cs typeface="Times" charset="0"/>
              </a:rPr>
              <a:t>local interactions </a:t>
            </a:r>
            <a:r>
              <a:rPr lang="en-US" sz="2000" dirty="0">
                <a:latin typeface="Times" charset="0"/>
                <a:cs typeface="Times" charset="0"/>
              </a:rPr>
              <a:t>towards a TDE state characterized by the maximum value of the </a:t>
            </a:r>
            <a:r>
              <a:rPr lang="en-US" sz="2000" b="1" dirty="0">
                <a:latin typeface="Times" charset="0"/>
                <a:cs typeface="Times" charset="0"/>
              </a:rPr>
              <a:t>entropy </a:t>
            </a:r>
            <a:r>
              <a:rPr lang="en-US" sz="2000" dirty="0">
                <a:latin typeface="Times" charset="0"/>
                <a:cs typeface="Times" charset="0"/>
              </a:rPr>
              <a:t>compatible with the conditions imposed </a:t>
            </a: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endParaRPr lang="en-US" sz="2000" dirty="0">
              <a:solidFill>
                <a:srgbClr val="FF0000"/>
              </a:solidFill>
              <a:latin typeface="Times" charset="0"/>
              <a:cs typeface="Times" charset="0"/>
            </a:endParaRPr>
          </a:p>
          <a:p>
            <a:pPr algn="just" eaLnBrk="0" hangingPunct="0">
              <a:spcAft>
                <a:spcPts val="1200"/>
              </a:spcAft>
              <a:buFont typeface="Wingdings" charset="0"/>
              <a:buChar char="Ø"/>
            </a:pP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LRIS:  energy </a:t>
            </a:r>
            <a:r>
              <a:rPr lang="en-US" sz="2000" b="1" dirty="0">
                <a:solidFill>
                  <a:srgbClr val="FF0000"/>
                </a:solidFill>
                <a:latin typeface="Times" charset="0"/>
                <a:cs typeface="Times" charset="0"/>
              </a:rPr>
              <a:t>not additive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Virial theorem, negative specific heat</a:t>
            </a:r>
          </a:p>
          <a:p>
            <a:pPr algn="just" eaLnBrk="0" hangingPunct="0"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  <a:latin typeface="Times" charset="0"/>
                <a:cs typeface="Time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73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r="8304"/>
          <a:stretch/>
        </p:blipFill>
        <p:spPr>
          <a:xfrm>
            <a:off x="287046" y="1531854"/>
            <a:ext cx="4170405" cy="319469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Schermata 2019-02-13 alle 19.13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9" y="123198"/>
            <a:ext cx="4375332" cy="123012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75161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r="8304"/>
          <a:stretch/>
        </p:blipFill>
        <p:spPr>
          <a:xfrm>
            <a:off x="287046" y="1541331"/>
            <a:ext cx="4170405" cy="319469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v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2178" r="11740"/>
          <a:stretch/>
        </p:blipFill>
        <p:spPr>
          <a:xfrm>
            <a:off x="4689463" y="1550808"/>
            <a:ext cx="4369716" cy="319469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 descr="Schermata 2019-02-13 alle 19.13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9" y="123198"/>
            <a:ext cx="4375332" cy="123012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3599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11801"/>
            <a:ext cx="3771900" cy="18415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5044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350" y="2595504"/>
            <a:ext cx="4559300" cy="10414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11801"/>
            <a:ext cx="37719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7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897004"/>
            <a:ext cx="5029200" cy="10541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11801"/>
            <a:ext cx="3771900" cy="1841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50" y="2595504"/>
            <a:ext cx="4559300" cy="1041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6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2411476"/>
            <a:ext cx="1943100" cy="1066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11801"/>
            <a:ext cx="37719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2411479"/>
            <a:ext cx="1943100" cy="1066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11801"/>
            <a:ext cx="3771900" cy="1841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3891616"/>
            <a:ext cx="6667500" cy="10287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362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iapositiv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4" y="212675"/>
            <a:ext cx="6327823" cy="4745867"/>
          </a:xfrm>
          <a:prstGeom prst="rect">
            <a:avLst/>
          </a:prstGeom>
        </p:spPr>
      </p:pic>
      <p:cxnSp>
        <p:nvCxnSpPr>
          <p:cNvPr id="3" name="Connettore 2 2"/>
          <p:cNvCxnSpPr/>
          <p:nvPr/>
        </p:nvCxnSpPr>
        <p:spPr>
          <a:xfrm>
            <a:off x="3386479" y="2552701"/>
            <a:ext cx="0" cy="753656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89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99"/>
          <a:stretch/>
        </p:blipFill>
        <p:spPr>
          <a:xfrm>
            <a:off x="47636" y="-131380"/>
            <a:ext cx="8536576" cy="48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99"/>
          <a:stretch/>
        </p:blipFill>
        <p:spPr>
          <a:xfrm>
            <a:off x="47636" y="-131380"/>
            <a:ext cx="8536576" cy="4832111"/>
          </a:xfrm>
          <a:prstGeom prst="rect">
            <a:avLst/>
          </a:prstGeom>
        </p:spPr>
      </p:pic>
      <p:pic>
        <p:nvPicPr>
          <p:cNvPr id="3" name="Immagine 2" descr="Fig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2" t="51827" b="25977"/>
          <a:stretch/>
        </p:blipFill>
        <p:spPr>
          <a:xfrm>
            <a:off x="4310621" y="798365"/>
            <a:ext cx="4411762" cy="386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2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41183</TotalTime>
  <Words>5934</Words>
  <Application>Microsoft Macintosh PowerPoint</Application>
  <PresentationFormat>Presentazione su schermo (16:9)</PresentationFormat>
  <Paragraphs>698</Paragraphs>
  <Slides>116</Slides>
  <Notes>49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116</vt:i4>
      </vt:variant>
    </vt:vector>
  </HeadingPairs>
  <TitlesOfParts>
    <vt:vector size="117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Francesco Sylos Labini</dc:creator>
  <cp:keywords/>
  <dc:description/>
  <cp:lastModifiedBy>francesco syloslab</cp:lastModifiedBy>
  <cp:revision>865</cp:revision>
  <dcterms:created xsi:type="dcterms:W3CDTF">2017-10-16T15:00:56Z</dcterms:created>
  <dcterms:modified xsi:type="dcterms:W3CDTF">2019-10-01T06:20:18Z</dcterms:modified>
  <cp:category/>
</cp:coreProperties>
</file>